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180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00" y="56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tableStyles" Target="tableStyles.xml"/><Relationship Id="rId52" Type="http://schemas.openxmlformats.org/officeDocument/2006/relationships/presProps" Target="presProps.xml"/><Relationship Id="rId53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4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0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5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3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3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4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63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2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7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FC227-CD88-4612-947B-422F6CD21C20}" type="datetimeFigureOut">
              <a:rPr lang="en-US" smtClean="0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3832A-C222-4D7F-9CE3-B0413D32848C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gif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4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7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4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4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slideLayout" Target="../slideLayouts/slideLayout4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4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4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27539"/>
          </a:xfrm>
        </p:spPr>
        <p:txBody>
          <a:bodyPr>
            <a:noAutofit/>
          </a:bodyPr>
          <a:p>
            <a:r>
              <a:rPr b="1" dirty="0" lang="en-US" smtClean="0"/>
              <a:t>TRAUMATIC BRAIN INJURY</a:t>
            </a:r>
            <a:br>
              <a:rPr b="1" dirty="0" lang="en-US" smtClean="0"/>
            </a:br>
            <a:r>
              <a:rPr b="1" dirty="0" lang="en-US" smtClean="0"/>
              <a:t>(TBI)</a:t>
            </a:r>
            <a:endParaRPr b="1" dirty="0" lang="en-US"/>
          </a:p>
        </p:txBody>
      </p:sp>
      <p:sp>
        <p:nvSpPr>
          <p:cNvPr id="1048610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 smtClean="0"/>
              <a:t>DR M D P PINTO</a:t>
            </a:r>
          </a:p>
          <a:p>
            <a:r>
              <a:rPr dirty="0" lang="en-US" smtClean="0"/>
              <a:t>DEPARTMENT OF SURGERY</a:t>
            </a:r>
          </a:p>
          <a:p>
            <a:r>
              <a:rPr dirty="0" lang="en-US" smtClean="0"/>
              <a:t>29-01-2018</a:t>
            </a:r>
            <a:endParaRPr dirty="0" lang="en-US"/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Content Placeholder 5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21766" y="1604513"/>
            <a:ext cx="8358996" cy="5253487"/>
          </a:xfrm>
        </p:spPr>
      </p:pic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ANATOMY - MENINGES</a:t>
            </a:r>
            <a:endParaRPr dirty="0" lang="en-US"/>
          </a:p>
        </p:txBody>
      </p:sp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ANATOMY – BRAIN/VENTRICULAR SYSTEMS</a:t>
            </a:r>
            <a:endParaRPr dirty="0" lang="en-US"/>
          </a:p>
        </p:txBody>
      </p:sp>
      <p:pic>
        <p:nvPicPr>
          <p:cNvPr id="2097161" name="Content Placeholder 6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25302" y="1605516"/>
            <a:ext cx="5442098" cy="4369982"/>
          </a:xfrm>
        </p:spPr>
      </p:pic>
      <p:pic>
        <p:nvPicPr>
          <p:cNvPr id="2097162" name="Content Placeholder 5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PHYSIOLOGY - ICP</a:t>
            </a:r>
            <a:endParaRPr dirty="0" lang="en-US"/>
          </a:p>
        </p:txBody>
      </p:sp>
      <p:sp>
        <p:nvSpPr>
          <p:cNvPr id="1048628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1667" lnSpcReduction="20000"/>
          </a:bodyPr>
          <a:p>
            <a:r>
              <a:rPr dirty="0" lang="en-US" smtClean="0"/>
              <a:t>Normal 0-10mmHg</a:t>
            </a:r>
          </a:p>
          <a:p>
            <a:r>
              <a:rPr dirty="0" lang="en-US" smtClean="0"/>
              <a:t>When increased (SOL or cerebral oedema) </a:t>
            </a:r>
            <a:r>
              <a:rPr dirty="0" lang="en-US" smtClean="0">
                <a:sym typeface="Wingdings" panose="05000000000000000000" pitchFamily="2" charset="2"/>
              </a:rPr>
              <a:t> regulations by,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Intracranial reservoirs  compression to extracranial reservoirs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CSF - ventricles to lumbar cisterns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Blood - Venous sinuses to IJV</a:t>
            </a:r>
          </a:p>
          <a:p>
            <a:pPr lvl="1"/>
            <a:endParaRPr dirty="0" lang="en-US">
              <a:sym typeface="Wingdings" panose="05000000000000000000" pitchFamily="2" charset="2"/>
            </a:endParaRPr>
          </a:p>
          <a:p>
            <a:r>
              <a:rPr dirty="0" lang="en-US" smtClean="0">
                <a:sym typeface="Wingdings" panose="05000000000000000000" pitchFamily="2" charset="2"/>
              </a:rPr>
              <a:t>Monro-kellie doctrine!</a:t>
            </a:r>
          </a:p>
          <a:p>
            <a:pPr lvl="1"/>
            <a:endParaRPr dirty="0" lang="en-US"/>
          </a:p>
        </p:txBody>
      </p:sp>
      <p:pic>
        <p:nvPicPr>
          <p:cNvPr id="2097163" name="Content Placeholder 2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172199" y="1380226"/>
            <a:ext cx="5645989" cy="4658265"/>
          </a:xfrm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PHYSIOLOGY – CEREBRAL BLOOD FLOW</a:t>
            </a:r>
            <a:endParaRPr dirty="0" lang="en-US"/>
          </a:p>
        </p:txBody>
      </p:sp>
      <p:sp>
        <p:nvSpPr>
          <p:cNvPr id="1048630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2143" lnSpcReduction="10000"/>
          </a:bodyPr>
          <a:p>
            <a:r>
              <a:rPr dirty="0" lang="en-US" smtClean="0"/>
              <a:t>Brain receives 15% of resting CO</a:t>
            </a:r>
          </a:p>
          <a:p>
            <a:r>
              <a:rPr dirty="0" lang="en-US"/>
              <a:t>A</a:t>
            </a:r>
            <a:r>
              <a:rPr dirty="0" lang="en-US" smtClean="0"/>
              <a:t>utoregulation at MAP 60-140mmHg</a:t>
            </a:r>
          </a:p>
          <a:p>
            <a:r>
              <a:rPr dirty="0" lang="en-US" smtClean="0"/>
              <a:t>Hypertensive patient has a higher MAP and regulation has adjusted to a higher level – more susceptible for ischaemia at normal MAP range</a:t>
            </a:r>
          </a:p>
          <a:p>
            <a:endParaRPr dirty="0" lang="en-US"/>
          </a:p>
          <a:p>
            <a:r>
              <a:rPr dirty="0" lang="en-US" smtClean="0"/>
              <a:t>Goal is to have </a:t>
            </a:r>
            <a:r>
              <a:rPr dirty="0" lang="en-US" err="1" smtClean="0"/>
              <a:t>andequate</a:t>
            </a:r>
            <a:r>
              <a:rPr dirty="0" lang="en-US" smtClean="0"/>
              <a:t> Cerebral perfusion pressure (CPP)</a:t>
            </a:r>
          </a:p>
          <a:p>
            <a:r>
              <a:rPr dirty="0" lang="en-US" smtClean="0"/>
              <a:t>CPP = MAP- ICP</a:t>
            </a:r>
            <a:endParaRPr dirty="0" lang="en-US"/>
          </a:p>
        </p:txBody>
      </p:sp>
      <p:pic>
        <p:nvPicPr>
          <p:cNvPr id="2097164" name="Content Placeholder 5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51260" y="1740668"/>
            <a:ext cx="5952898" cy="4532541"/>
          </a:xfrm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TYPES – INTRACRANIAL LESIONS</a:t>
            </a:r>
            <a:endParaRPr dirty="0" lang="en-US"/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Diffuse brain injury</a:t>
            </a:r>
          </a:p>
          <a:p>
            <a:r>
              <a:rPr dirty="0" lang="en-US" smtClean="0"/>
              <a:t>Focal brain injuries</a:t>
            </a:r>
          </a:p>
          <a:p>
            <a:pPr lvl="1"/>
            <a:r>
              <a:rPr dirty="0" lang="en-US" smtClean="0"/>
              <a:t>SDH</a:t>
            </a:r>
          </a:p>
          <a:p>
            <a:pPr lvl="1"/>
            <a:r>
              <a:rPr dirty="0" lang="en-US" smtClean="0"/>
              <a:t>EDH</a:t>
            </a:r>
          </a:p>
          <a:p>
            <a:pPr lvl="1"/>
            <a:r>
              <a:rPr dirty="0" lang="en-US" smtClean="0"/>
              <a:t>CONTUSION/ INTRACEREBRAL </a:t>
            </a:r>
            <a:r>
              <a:rPr dirty="0" lang="en-US" smtClean="0"/>
              <a:t>HAEMATOMA</a:t>
            </a:r>
          </a:p>
          <a:p>
            <a:pPr lvl="1"/>
            <a:r>
              <a:rPr dirty="0" lang="en-US" smtClean="0"/>
              <a:t>IVH</a:t>
            </a:r>
          </a:p>
          <a:p>
            <a:pPr lvl="1"/>
            <a:r>
              <a:rPr dirty="0" lang="en-US" smtClean="0"/>
              <a:t>SAH</a:t>
            </a:r>
            <a:endParaRPr dirty="0" lang="en-US"/>
          </a:p>
        </p:txBody>
      </p:sp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SDH</a:t>
            </a:r>
            <a:endParaRPr dirty="0" lang="en-US"/>
          </a:p>
        </p:txBody>
      </p:sp>
      <p:sp>
        <p:nvSpPr>
          <p:cNvPr id="104863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769634" cy="4951651"/>
          </a:xfrm>
        </p:spPr>
        <p:txBody>
          <a:bodyPr>
            <a:normAutofit fontScale="91667" lnSpcReduction="10000"/>
          </a:bodyPr>
          <a:p>
            <a:r>
              <a:rPr dirty="0" lang="en-US" smtClean="0"/>
              <a:t>Shearing of brain from the inside of the dura </a:t>
            </a:r>
          </a:p>
          <a:p>
            <a:pPr lvl="1"/>
            <a:r>
              <a:rPr dirty="0" lang="en-US" smtClean="0"/>
              <a:t>Small cortical bridging veins are broken </a:t>
            </a:r>
          </a:p>
          <a:p>
            <a:pPr lvl="1"/>
            <a:r>
              <a:rPr dirty="0" lang="en-US" smtClean="0"/>
              <a:t>Venous - slow bleed</a:t>
            </a:r>
          </a:p>
          <a:p>
            <a:r>
              <a:rPr dirty="0" lang="en-US" smtClean="0"/>
              <a:t>Semilunar (crescentic)? </a:t>
            </a:r>
            <a:endParaRPr dirty="0" lang="en-US"/>
          </a:p>
          <a:p>
            <a:pPr lvl="1"/>
            <a:r>
              <a:rPr dirty="0" lang="en-US" smtClean="0"/>
              <a:t>No dural attachments-covers the brain convexity </a:t>
            </a:r>
            <a:r>
              <a:rPr dirty="0" lang="en-US" u="sng" smtClean="0"/>
              <a:t>across sutures</a:t>
            </a:r>
            <a:endParaRPr dirty="0" lang="en-US" u="sng"/>
          </a:p>
          <a:p>
            <a:r>
              <a:rPr dirty="0" lang="en-US" smtClean="0"/>
              <a:t>ACUTE – white </a:t>
            </a:r>
          </a:p>
          <a:p>
            <a:pPr lvl="1"/>
            <a:r>
              <a:rPr dirty="0" lang="en-US" smtClean="0"/>
              <a:t>rotational injuries in young</a:t>
            </a:r>
          </a:p>
          <a:p>
            <a:r>
              <a:rPr dirty="0" lang="en-US" smtClean="0"/>
              <a:t>CHRONIC – black</a:t>
            </a:r>
          </a:p>
          <a:p>
            <a:pPr lvl="1"/>
            <a:r>
              <a:rPr dirty="0" lang="en-US" smtClean="0"/>
              <a:t>Minor knock on adult – development of confusion or palsy over days-weeks</a:t>
            </a:r>
            <a:endParaRPr dirty="0" lang="en-US"/>
          </a:p>
        </p:txBody>
      </p:sp>
      <p:pic>
        <p:nvPicPr>
          <p:cNvPr id="2097165" name="Content Placeholder 2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 cstate="print"/>
          <a:srcRect l="42536" b="36690"/>
          <a:stretch>
            <a:fillRect/>
          </a:stretch>
        </p:blipFill>
        <p:spPr>
          <a:xfrm>
            <a:off x="6607834" y="924389"/>
            <a:ext cx="5584166" cy="4735901"/>
          </a:xfrm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79253" y="287555"/>
            <a:ext cx="3422261" cy="3422261"/>
          </a:xfrm>
          <a:prstGeom prst="rect"/>
        </p:spPr>
      </p:pic>
      <p:pic>
        <p:nvPicPr>
          <p:cNvPr id="2097167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171367" y="287554"/>
            <a:ext cx="3449274" cy="3422262"/>
          </a:xfrm>
          <a:prstGeom prst="rect"/>
        </p:spPr>
      </p:pic>
      <p:pic>
        <p:nvPicPr>
          <p:cNvPr id="2097168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38189" y="287554"/>
            <a:ext cx="3332762" cy="3422262"/>
          </a:xfrm>
          <a:prstGeom prst="rect"/>
        </p:spPr>
      </p:pic>
      <p:sp>
        <p:nvSpPr>
          <p:cNvPr id="1048638" name="Rectangle 10"/>
          <p:cNvSpPr/>
          <p:nvPr/>
        </p:nvSpPr>
        <p:spPr>
          <a:xfrm>
            <a:off x="4379252" y="3813432"/>
            <a:ext cx="3422261" cy="2742816"/>
          </a:xfrm>
          <a:prstGeom prst="rect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39" name="TextBox 9"/>
          <p:cNvSpPr txBox="1"/>
          <p:nvPr/>
        </p:nvSpPr>
        <p:spPr>
          <a:xfrm>
            <a:off x="4379253" y="3813432"/>
            <a:ext cx="3422261" cy="279654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mtClean="0"/>
              <a:t>Chronic SDH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600" lang="en-US" smtClean="0"/>
              <a:t>Hypodense as density of clot reduces due to protein degradation – capsulated by a neomembrane with capillaries which are liable to rupture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600" lang="en-US" smtClean="0"/>
              <a:t>By definition &gt; 3 weeks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600" lang="en-US" smtClean="0"/>
              <a:t>Main presentation with behavioral changes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600" lang="en-US" smtClean="0"/>
              <a:t>History of anticoagulants use</a:t>
            </a:r>
          </a:p>
          <a:p>
            <a:endParaRPr dirty="0" lang="en-US"/>
          </a:p>
        </p:txBody>
      </p:sp>
      <p:sp>
        <p:nvSpPr>
          <p:cNvPr id="1048640" name="Rectangle 14"/>
          <p:cNvSpPr/>
          <p:nvPr/>
        </p:nvSpPr>
        <p:spPr>
          <a:xfrm>
            <a:off x="438189" y="3796041"/>
            <a:ext cx="3332762" cy="998405"/>
          </a:xfrm>
          <a:prstGeom prst="rect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41" name="TextBox 12"/>
          <p:cNvSpPr txBox="1"/>
          <p:nvPr/>
        </p:nvSpPr>
        <p:spPr>
          <a:xfrm>
            <a:off x="438189" y="3813432"/>
            <a:ext cx="3155403" cy="8915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mtClean="0"/>
              <a:t>Acute SDH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Hyperdense – dense clot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Within 3days</a:t>
            </a:r>
            <a:endParaRPr dirty="0" lang="en-US"/>
          </a:p>
        </p:txBody>
      </p:sp>
      <p:sp>
        <p:nvSpPr>
          <p:cNvPr id="1048642" name="TextBox 13"/>
          <p:cNvSpPr txBox="1"/>
          <p:nvPr/>
        </p:nvSpPr>
        <p:spPr>
          <a:xfrm>
            <a:off x="8269106" y="3813432"/>
            <a:ext cx="3424687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mtClean="0"/>
              <a:t>Acute on chronic SDH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Re-bleed </a:t>
            </a:r>
            <a:endParaRPr dirty="0" lang="en-US"/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307" t="3103" r="55969" b="31065"/>
          <a:stretch>
            <a:fillRect/>
          </a:stretch>
        </p:blipFill>
        <p:spPr>
          <a:xfrm>
            <a:off x="4511615" y="229635"/>
            <a:ext cx="3276141" cy="4076303"/>
          </a:xfrm>
          <a:prstGeom prst="rect"/>
        </p:spPr>
      </p:pic>
      <p:sp>
        <p:nvSpPr>
          <p:cNvPr id="1048643" name="Rectangle 5"/>
          <p:cNvSpPr/>
          <p:nvPr/>
        </p:nvSpPr>
        <p:spPr>
          <a:xfrm>
            <a:off x="4442604" y="4692770"/>
            <a:ext cx="3079630" cy="1406105"/>
          </a:xfrm>
          <a:prstGeom prst="rect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44" name="TextBox 2"/>
          <p:cNvSpPr txBox="1"/>
          <p:nvPr/>
        </p:nvSpPr>
        <p:spPr>
          <a:xfrm>
            <a:off x="4511615" y="4784382"/>
            <a:ext cx="4837176" cy="11582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mtClean="0"/>
              <a:t>Subacute SDH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L/</a:t>
            </a:r>
            <a:r>
              <a:rPr dirty="0" lang="en-US" err="1" smtClean="0"/>
              <a:t>fronto</a:t>
            </a:r>
            <a:r>
              <a:rPr dirty="0" lang="en-US" smtClean="0"/>
              <a:t>-parietal SDH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Isodense 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4-21 days presentation </a:t>
            </a:r>
            <a:endParaRPr dirty="0" lang="en-US"/>
          </a:p>
        </p:txBody>
      </p:sp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EDH </a:t>
            </a:r>
            <a:r>
              <a:rPr dirty="0" lang="en-US"/>
              <a:t>(</a:t>
            </a:r>
            <a:r>
              <a:rPr dirty="0" lang="en-US" smtClean="0"/>
              <a:t>epidural)</a:t>
            </a:r>
            <a:endParaRPr dirty="0" lang="en-US"/>
          </a:p>
        </p:txBody>
      </p:sp>
      <p:sp>
        <p:nvSpPr>
          <p:cNvPr id="1048646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Arterial bleed</a:t>
            </a:r>
          </a:p>
          <a:p>
            <a:r>
              <a:rPr dirty="0" lang="en-US" smtClean="0"/>
              <a:t>Direct trauma - Mainly with skull fracture on pterion with middle meningeal artery damage</a:t>
            </a:r>
          </a:p>
          <a:p>
            <a:r>
              <a:rPr dirty="0" lang="en-US" smtClean="0"/>
              <a:t>Biconvex/lenticular?</a:t>
            </a:r>
          </a:p>
          <a:p>
            <a:pPr lvl="1"/>
            <a:r>
              <a:rPr dirty="0" lang="en-US" smtClean="0"/>
              <a:t>Dural attachments to sutures prevent extension – rapidly increase ICP supported by arterial bleeding</a:t>
            </a:r>
            <a:endParaRPr dirty="0" lang="en-US"/>
          </a:p>
        </p:txBody>
      </p:sp>
      <p:pic>
        <p:nvPicPr>
          <p:cNvPr id="2097170" name="Content Placeholder 5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 cstate="print"/>
          <a:srcRect r="54967" b="28797"/>
          <a:stretch>
            <a:fillRect/>
          </a:stretch>
        </p:blipFill>
        <p:spPr>
          <a:xfrm>
            <a:off x="6096000" y="1527069"/>
            <a:ext cx="5834332" cy="4649894"/>
          </a:xfrm>
        </p:spPr>
      </p:pic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EDH</a:t>
            </a:r>
            <a:endParaRPr dirty="0" lang="en-US"/>
          </a:p>
        </p:txBody>
      </p:sp>
      <p:sp>
        <p:nvSpPr>
          <p:cNvPr id="1048648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Lucid interval?</a:t>
            </a:r>
          </a:p>
          <a:p>
            <a:pPr lvl="1"/>
            <a:r>
              <a:rPr dirty="0" lang="en-US" smtClean="0"/>
              <a:t>Injury </a:t>
            </a:r>
            <a:r>
              <a:rPr dirty="0" lang="en-US" smtClean="0">
                <a:sym typeface="Wingdings" panose="05000000000000000000" pitchFamily="2" charset="2"/>
              </a:rPr>
              <a:t>brief LOC  recovery  progressive deterioration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Arterial blood shunted via veins  slows development of haematoma = interval from symptoms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Arterial bleed and pressure in the haematoma exceeds venous drainage = deterioration </a:t>
            </a:r>
          </a:p>
          <a:p>
            <a:pPr lvl="2"/>
            <a:r>
              <a:rPr dirty="0" lang="en-US" smtClean="0"/>
              <a:t>Jonathan, Walter Hutchison</a:t>
            </a:r>
            <a:endParaRPr dirty="0" lang="en-US"/>
          </a:p>
        </p:txBody>
      </p:sp>
      <p:pic>
        <p:nvPicPr>
          <p:cNvPr id="2097171" name="Content Placeholder 6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85241" y="365125"/>
            <a:ext cx="3819726" cy="4351338"/>
          </a:xfrm>
        </p:spPr>
      </p:pic>
      <p:sp>
        <p:nvSpPr>
          <p:cNvPr id="1048649" name="Rounded Rectangle 8"/>
          <p:cNvSpPr/>
          <p:nvPr/>
        </p:nvSpPr>
        <p:spPr>
          <a:xfrm>
            <a:off x="7589520" y="4901184"/>
            <a:ext cx="3915447" cy="1719072"/>
          </a:xfrm>
          <a:prstGeom prst="round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50" name="TextBox 7"/>
          <p:cNvSpPr txBox="1"/>
          <p:nvPr/>
        </p:nvSpPr>
        <p:spPr>
          <a:xfrm>
            <a:off x="7685241" y="4983480"/>
            <a:ext cx="3819726" cy="1424940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AutoNum type="arabicPeriod"/>
            </a:pPr>
            <a:r>
              <a:rPr dirty="0" lang="en-US" smtClean="0"/>
              <a:t>Lenticular parietal EDH</a:t>
            </a:r>
          </a:p>
          <a:p>
            <a:pPr indent="-342900" marL="342900">
              <a:buAutoNum type="arabicPeriod"/>
            </a:pPr>
            <a:r>
              <a:rPr dirty="0" lang="en-US" smtClean="0"/>
              <a:t>MLS</a:t>
            </a:r>
          </a:p>
          <a:p>
            <a:pPr indent="-342900" marL="342900">
              <a:buAutoNum type="arabicPeriod"/>
            </a:pPr>
            <a:r>
              <a:rPr dirty="0" lang="en-US" smtClean="0"/>
              <a:t>Collapsed lateral ventricles</a:t>
            </a:r>
          </a:p>
          <a:p>
            <a:pPr indent="-342900" marL="342900">
              <a:buAutoNum type="arabicPeriod"/>
            </a:pPr>
            <a:r>
              <a:rPr dirty="0" lang="en-US" smtClean="0"/>
              <a:t>Oedematous brain (absent sulci)</a:t>
            </a:r>
          </a:p>
          <a:p>
            <a:pPr indent="-342900" marL="342900">
              <a:buAutoNum type="arabicPeriod"/>
            </a:pPr>
            <a:r>
              <a:rPr dirty="0" lang="en-US" smtClean="0"/>
              <a:t>Scalp haematoma</a:t>
            </a:r>
            <a:endParaRPr dirty="0" lang="en-US"/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Content Placeholder 2"/>
          <p:cNvSpPr>
            <a:spLocks noGrp="1"/>
          </p:cNvSpPr>
          <p:nvPr>
            <p:ph idx="1"/>
          </p:nvPr>
        </p:nvSpPr>
        <p:spPr>
          <a:xfrm>
            <a:off x="838200" y="886968"/>
            <a:ext cx="10515600" cy="5289995"/>
          </a:xfrm>
        </p:spPr>
        <p:txBody>
          <a:bodyPr/>
          <a:p>
            <a:pPr algn="ctr" indent="0" marL="0">
              <a:buNone/>
            </a:pPr>
            <a:r>
              <a:rPr dirty="0" sz="7200" lang="en-US" smtClean="0">
                <a:solidFill>
                  <a:srgbClr val="FF0000"/>
                </a:solidFill>
              </a:rPr>
              <a:t>KEEP IT STUPIDLY SIMPLE !</a:t>
            </a:r>
          </a:p>
          <a:p>
            <a:endParaRPr dirty="0" lang="en-US" smtClean="0"/>
          </a:p>
          <a:p>
            <a:r>
              <a:rPr dirty="0" lang="en-US"/>
              <a:t>KISS principle – US navy 1960</a:t>
            </a:r>
          </a:p>
          <a:p>
            <a:r>
              <a:rPr dirty="0" lang="en-US" smtClean="0"/>
              <a:t>Originally ‘keep it simple, stupid’</a:t>
            </a:r>
            <a:endParaRPr dirty="0" lang="en-US"/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Content Placeholder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912" t="40460" r="34211" b="28749"/>
          <a:stretch>
            <a:fillRect/>
          </a:stretch>
        </p:blipFill>
        <p:spPr>
          <a:xfrm>
            <a:off x="7205472" y="1668564"/>
            <a:ext cx="4712382" cy="2464523"/>
          </a:xfrm>
          <a:prstGeom prst="rect"/>
        </p:spPr>
      </p:pic>
      <p:pic>
        <p:nvPicPr>
          <p:cNvPr id="209717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7434" t="15600" r="17566" b="32933"/>
          <a:stretch>
            <a:fillRect/>
          </a:stretch>
        </p:blipFill>
        <p:spPr>
          <a:xfrm>
            <a:off x="283464" y="237744"/>
            <a:ext cx="3372146" cy="2368296"/>
          </a:xfrm>
          <a:prstGeom prst="rect"/>
        </p:spPr>
      </p:pic>
      <p:sp>
        <p:nvSpPr>
          <p:cNvPr id="1048651" name="Rectangle 7"/>
          <p:cNvSpPr/>
          <p:nvPr/>
        </p:nvSpPr>
        <p:spPr>
          <a:xfrm>
            <a:off x="3767328" y="182666"/>
            <a:ext cx="3372146" cy="941832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52" name="TextBox 6"/>
          <p:cNvSpPr txBox="1"/>
          <p:nvPr/>
        </p:nvSpPr>
        <p:spPr>
          <a:xfrm>
            <a:off x="3767328" y="237744"/>
            <a:ext cx="3364992" cy="8915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mtClean="0"/>
              <a:t>Bi-frontal EDH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Frontal bone fracture on bone window</a:t>
            </a:r>
            <a:endParaRPr dirty="0" lang="en-US"/>
          </a:p>
        </p:txBody>
      </p:sp>
      <p:pic>
        <p:nvPicPr>
          <p:cNvPr id="2097174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83464" y="2734887"/>
            <a:ext cx="3372146" cy="3691217"/>
          </a:xfrm>
          <a:prstGeom prst="rect"/>
        </p:spPr>
      </p:pic>
      <p:sp>
        <p:nvSpPr>
          <p:cNvPr id="1048653" name="Rectangle 11"/>
          <p:cNvSpPr/>
          <p:nvPr/>
        </p:nvSpPr>
        <p:spPr>
          <a:xfrm>
            <a:off x="3767328" y="3145536"/>
            <a:ext cx="1828800" cy="369332"/>
          </a:xfrm>
          <a:prstGeom prst="rect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54" name="TextBox 10"/>
          <p:cNvSpPr txBox="1"/>
          <p:nvPr/>
        </p:nvSpPr>
        <p:spPr>
          <a:xfrm>
            <a:off x="3767328" y="3145536"/>
            <a:ext cx="3438144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R/ Temporal EDH</a:t>
            </a:r>
            <a:endParaRPr dirty="0" lang="en-US"/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6161" t="12035" r="5125" b="10011"/>
          <a:stretch>
            <a:fillRect/>
          </a:stretch>
        </p:blipFill>
        <p:spPr>
          <a:xfrm>
            <a:off x="402335" y="283250"/>
            <a:ext cx="7465841" cy="6080974"/>
          </a:xfrm>
          <a:prstGeom prst="rect"/>
        </p:spPr>
      </p:pic>
      <p:pic>
        <p:nvPicPr>
          <p:cNvPr id="2097176" name="Content Placeholder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4912" t="40460" r="34211" b="28749"/>
          <a:stretch>
            <a:fillRect/>
          </a:stretch>
        </p:blipFill>
        <p:spPr>
          <a:xfrm>
            <a:off x="7864174" y="1583358"/>
            <a:ext cx="4224194" cy="2549730"/>
          </a:xfrm>
          <a:prstGeom prst="rect"/>
        </p:spPr>
      </p:pic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4000" lang="en-US" smtClean="0"/>
              <a:t>CONTUSION/INTRACEREBRAL HAEMATOMA</a:t>
            </a:r>
            <a:endParaRPr dirty="0" sz="4000" lang="en-US"/>
          </a:p>
        </p:txBody>
      </p:sp>
      <p:sp>
        <p:nvSpPr>
          <p:cNvPr id="1048656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1667" lnSpcReduction="10000"/>
          </a:bodyPr>
          <a:p>
            <a:r>
              <a:rPr dirty="0" lang="en-US" smtClean="0"/>
              <a:t>Acceleration- deceleration injury (Contre-coup injury)           </a:t>
            </a:r>
          </a:p>
          <a:p>
            <a:r>
              <a:rPr dirty="0" lang="en-US" smtClean="0"/>
              <a:t>Petechial haemorrhage from gyri vessels </a:t>
            </a:r>
            <a:r>
              <a:rPr dirty="0" lang="en-US" smtClean="0">
                <a:sym typeface="Wingdings" panose="05000000000000000000" pitchFamily="2" charset="2"/>
              </a:rPr>
              <a:t></a:t>
            </a:r>
            <a:r>
              <a:rPr dirty="0" lang="en-US" smtClean="0"/>
              <a:t> small haematoma</a:t>
            </a:r>
          </a:p>
          <a:p>
            <a:pPr lvl="1"/>
            <a:r>
              <a:rPr dirty="0" lang="en-US" smtClean="0"/>
              <a:t>Show as hypodense areas (surrounding oedema) and hyperdense (blood) areas</a:t>
            </a:r>
          </a:p>
          <a:p>
            <a:r>
              <a:rPr dirty="0" lang="en-US" smtClean="0"/>
              <a:t>Sometimes coalesce in to large intracerebral haematomas in    1-2days</a:t>
            </a:r>
          </a:p>
          <a:p>
            <a:pPr lvl="1"/>
            <a:r>
              <a:rPr dirty="0" lang="en-US" smtClean="0"/>
              <a:t>Show as hyperdense lesions</a:t>
            </a:r>
          </a:p>
          <a:p>
            <a:pPr indent="0" marL="0">
              <a:buNone/>
            </a:pPr>
            <a:endParaRPr dirty="0" lang="en-US"/>
          </a:p>
        </p:txBody>
      </p:sp>
      <p:pic>
        <p:nvPicPr>
          <p:cNvPr id="2097177" name="Content Placeholder 2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657975" y="1896269"/>
            <a:ext cx="4210050" cy="4210050"/>
          </a:xfrm>
        </p:spPr>
      </p:pic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Content Placeholder 2"/>
          <p:cNvSpPr>
            <a:spLocks noGrp="1"/>
          </p:cNvSpPr>
          <p:nvPr>
            <p:ph sz="half" idx="1"/>
          </p:nvPr>
        </p:nvSpPr>
        <p:spPr>
          <a:xfrm>
            <a:off x="176782" y="320041"/>
            <a:ext cx="11472673" cy="2760940"/>
          </a:xfrm>
        </p:spPr>
        <p:txBody>
          <a:bodyPr>
            <a:normAutofit/>
          </a:bodyPr>
          <a:p>
            <a:r>
              <a:rPr dirty="0" sz="3200" lang="en-US" smtClean="0"/>
              <a:t>Contre-coup injury?</a:t>
            </a:r>
          </a:p>
          <a:p>
            <a:pPr lvl="1"/>
            <a:r>
              <a:rPr dirty="0" sz="2800" lang="en-US" smtClean="0"/>
              <a:t>Injury to exact opposite site of impact</a:t>
            </a:r>
          </a:p>
          <a:p>
            <a:pPr lvl="1"/>
            <a:r>
              <a:rPr dirty="0" sz="2800" lang="en-US" smtClean="0"/>
              <a:t>Initial acceleration of skull and impact of stationary brain – Coup</a:t>
            </a:r>
          </a:p>
          <a:p>
            <a:pPr lvl="1"/>
            <a:r>
              <a:rPr dirty="0" sz="2800" lang="en-US" smtClean="0"/>
              <a:t>Subsequent acceleration of brain and deceleration of skull – Contre-coup</a:t>
            </a:r>
            <a:endParaRPr dirty="0" sz="2800" lang="en-US"/>
          </a:p>
        </p:txBody>
      </p:sp>
      <p:pic>
        <p:nvPicPr>
          <p:cNvPr id="2097178" name="Content Placeholder 4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/>
          <a:srcRect l="45882" t="21707"/>
          <a:stretch>
            <a:fillRect/>
          </a:stretch>
        </p:blipFill>
        <p:spPr>
          <a:xfrm>
            <a:off x="176782" y="3080981"/>
            <a:ext cx="3380233" cy="3667661"/>
          </a:xfrm>
        </p:spPr>
      </p:pic>
      <p:pic>
        <p:nvPicPr>
          <p:cNvPr id="209717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3752" r="2965" b="12454"/>
          <a:stretch>
            <a:fillRect/>
          </a:stretch>
        </p:blipFill>
        <p:spPr>
          <a:xfrm>
            <a:off x="3762755" y="3080980"/>
            <a:ext cx="3461005" cy="3667661"/>
          </a:xfrm>
          <a:prstGeom prst="rect"/>
        </p:spPr>
      </p:pic>
      <p:pic>
        <p:nvPicPr>
          <p:cNvPr id="2097180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429500" y="3291292"/>
            <a:ext cx="4550180" cy="3063788"/>
          </a:xfrm>
          <a:prstGeom prst="rect"/>
        </p:spPr>
      </p:pic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INTRAVENTRICULAR HAEMORRHAGE</a:t>
            </a:r>
            <a:endParaRPr dirty="0" lang="en-US"/>
          </a:p>
        </p:txBody>
      </p:sp>
      <p:sp>
        <p:nvSpPr>
          <p:cNvPr id="104865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Bleeding into ventricular system causes hydrocephalus as outflow blocked by clotted blood </a:t>
            </a:r>
            <a:r>
              <a:rPr dirty="0" lang="en-US" smtClean="0">
                <a:sym typeface="Wingdings" panose="05000000000000000000" pitchFamily="2" charset="2"/>
              </a:rPr>
              <a:t> rise in ICP </a:t>
            </a:r>
            <a:endParaRPr dirty="0" lang="en-US"/>
          </a:p>
        </p:txBody>
      </p:sp>
      <p:pic>
        <p:nvPicPr>
          <p:cNvPr id="2097181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SAH</a:t>
            </a:r>
            <a:endParaRPr dirty="0" lang="en-US"/>
          </a:p>
        </p:txBody>
      </p:sp>
      <p:sp>
        <p:nvSpPr>
          <p:cNvPr id="104866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Small SAH is inevitable n blunt trauma to head</a:t>
            </a:r>
          </a:p>
          <a:p>
            <a:r>
              <a:rPr dirty="0" lang="en-US" smtClean="0"/>
              <a:t>SAH per say doesn’t need any intervention</a:t>
            </a:r>
          </a:p>
          <a:p>
            <a:r>
              <a:rPr dirty="0" lang="en-US" smtClean="0"/>
              <a:t>Usually atraumatic following </a:t>
            </a:r>
          </a:p>
          <a:p>
            <a:pPr lvl="1"/>
            <a:r>
              <a:rPr dirty="0" lang="en-US" smtClean="0"/>
              <a:t>Ruptured AVM</a:t>
            </a:r>
          </a:p>
          <a:p>
            <a:pPr lvl="1"/>
            <a:r>
              <a:rPr dirty="0" lang="en-US" smtClean="0"/>
              <a:t>Ruptured aneurysm</a:t>
            </a:r>
            <a:endParaRPr dirty="0" lang="en-US"/>
          </a:p>
        </p:txBody>
      </p:sp>
      <p:pic>
        <p:nvPicPr>
          <p:cNvPr id="2097182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19800" y="586672"/>
            <a:ext cx="5883140" cy="5883140"/>
          </a:xfrm>
        </p:spPr>
      </p:pic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DIFFUSE BRAIN INJURY (DAI) </a:t>
            </a:r>
            <a:endParaRPr dirty="0" lang="en-US"/>
          </a:p>
        </p:txBody>
      </p:sp>
      <p:sp>
        <p:nvSpPr>
          <p:cNvPr id="1048663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5833" lnSpcReduction="10000"/>
          </a:bodyPr>
          <a:p>
            <a:r>
              <a:rPr dirty="0" lang="en-US" smtClean="0"/>
              <a:t>Disruption of white matter fibre tracts</a:t>
            </a:r>
          </a:p>
          <a:p>
            <a:pPr lvl="1"/>
            <a:r>
              <a:rPr dirty="0" lang="en-US" smtClean="0"/>
              <a:t>Specially at grey-white margin where densities are different</a:t>
            </a:r>
          </a:p>
          <a:p>
            <a:r>
              <a:rPr dirty="0" lang="en-US" smtClean="0"/>
              <a:t>Specially in deceleration injuries</a:t>
            </a:r>
          </a:p>
          <a:p>
            <a:r>
              <a:rPr dirty="0" lang="en-US" smtClean="0"/>
              <a:t>Corpus callosum and brain stem mostly affected</a:t>
            </a:r>
          </a:p>
          <a:p>
            <a:r>
              <a:rPr dirty="0" lang="en-US" smtClean="0"/>
              <a:t>Difficult to see in CT </a:t>
            </a:r>
          </a:p>
          <a:p>
            <a:pPr lvl="1"/>
            <a:r>
              <a:rPr dirty="0" lang="en-US" smtClean="0"/>
              <a:t>Maybe negative initially</a:t>
            </a:r>
          </a:p>
          <a:p>
            <a:r>
              <a:rPr dirty="0" lang="en-US" smtClean="0"/>
              <a:t>Best seen in delayed MRI</a:t>
            </a:r>
          </a:p>
          <a:p>
            <a:endParaRPr dirty="0" lang="en-US"/>
          </a:p>
        </p:txBody>
      </p:sp>
      <p:pic>
        <p:nvPicPr>
          <p:cNvPr id="2097183" name="Content Placeholder 5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/>
          <a:srcRect l="981" t="-1385" r="1518" b="7713"/>
          <a:stretch>
            <a:fillRect/>
          </a:stretch>
        </p:blipFill>
        <p:spPr>
          <a:xfrm>
            <a:off x="6806242" y="1589573"/>
            <a:ext cx="4952942" cy="3944874"/>
          </a:xfrm>
          <a:prstGeom prst="rect"/>
        </p:spPr>
      </p:pic>
      <p:sp>
        <p:nvSpPr>
          <p:cNvPr id="1048664" name="Rounded Rectangle 7"/>
          <p:cNvSpPr/>
          <p:nvPr/>
        </p:nvSpPr>
        <p:spPr>
          <a:xfrm>
            <a:off x="6806242" y="5607170"/>
            <a:ext cx="3812875" cy="1104181"/>
          </a:xfrm>
          <a:prstGeom prst="round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5" name="TextBox 6"/>
          <p:cNvSpPr txBox="1"/>
          <p:nvPr/>
        </p:nvSpPr>
        <p:spPr>
          <a:xfrm>
            <a:off x="7099539" y="5715298"/>
            <a:ext cx="4753155" cy="891540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AutoNum type="arabicPeriod"/>
            </a:pPr>
            <a:r>
              <a:rPr dirty="0" lang="en-US" smtClean="0"/>
              <a:t>Petechial haemorrhages</a:t>
            </a:r>
          </a:p>
          <a:p>
            <a:pPr indent="-342900" marL="342900">
              <a:buAutoNum type="arabicPeriod"/>
            </a:pPr>
            <a:r>
              <a:rPr dirty="0" lang="en-US" smtClean="0"/>
              <a:t>Poor grey-white differentiation</a:t>
            </a:r>
          </a:p>
          <a:p>
            <a:pPr indent="-342900" marL="342900">
              <a:buAutoNum type="arabicPeriod"/>
            </a:pPr>
            <a:r>
              <a:rPr dirty="0" lang="en-US" smtClean="0"/>
              <a:t>Tight brain </a:t>
            </a:r>
            <a:endParaRPr dirty="0" lang="en-US"/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Brain herniation</a:t>
            </a:r>
            <a:endParaRPr dirty="0" lang="en-US"/>
          </a:p>
        </p:txBody>
      </p:sp>
      <p:sp>
        <p:nvSpPr>
          <p:cNvPr id="1048667" name="Content Placeholder 2"/>
          <p:cNvSpPr>
            <a:spLocks noGrp="1"/>
          </p:cNvSpPr>
          <p:nvPr>
            <p:ph sz="half" idx="1"/>
          </p:nvPr>
        </p:nvSpPr>
        <p:spPr>
          <a:xfrm>
            <a:off x="405441" y="1690688"/>
            <a:ext cx="6124755" cy="4830881"/>
          </a:xfrm>
        </p:spPr>
        <p:txBody>
          <a:bodyPr>
            <a:normAutofit fontScale="87500" lnSpcReduction="10000"/>
          </a:bodyPr>
          <a:p>
            <a:r>
              <a:rPr dirty="0" lang="en-US" smtClean="0"/>
              <a:t>Expanding haematoma </a:t>
            </a:r>
            <a:r>
              <a:rPr dirty="0" lang="en-US" smtClean="0">
                <a:sym typeface="Wingdings" panose="05000000000000000000" pitchFamily="2" charset="2"/>
              </a:rPr>
              <a:t> </a:t>
            </a:r>
            <a:r>
              <a:rPr dirty="0" lang="en-US" smtClean="0"/>
              <a:t>ICP rising </a:t>
            </a:r>
            <a:r>
              <a:rPr dirty="0" lang="en-US" smtClean="0">
                <a:sym typeface="Wingdings" panose="05000000000000000000" pitchFamily="2" charset="2"/>
              </a:rPr>
              <a:t> CSF into cisterns/ venous blood out of cranium  compensation limits maximum  brain herniates</a:t>
            </a:r>
          </a:p>
          <a:p>
            <a:pPr indent="0" marL="0">
              <a:buNone/>
            </a:pPr>
            <a:endParaRPr dirty="0" lang="en-US" smtClean="0">
              <a:sym typeface="Wingdings" panose="05000000000000000000" pitchFamily="2" charset="2"/>
            </a:endParaRP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sym typeface="Wingdings" panose="05000000000000000000" pitchFamily="2" charset="2"/>
              </a:rPr>
              <a:t>Subfalcine herniation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sym typeface="Wingdings" panose="05000000000000000000" pitchFamily="2" charset="2"/>
              </a:rPr>
              <a:t>Transtentorial herniation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err="1" smtClean="0">
                <a:sym typeface="Wingdings" panose="05000000000000000000" pitchFamily="2" charset="2"/>
              </a:rPr>
              <a:t>Uncal</a:t>
            </a:r>
            <a:r>
              <a:rPr dirty="0" lang="en-US" smtClean="0">
                <a:sym typeface="Wingdings" panose="05000000000000000000" pitchFamily="2" charset="2"/>
              </a:rPr>
              <a:t> herniation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Press on III – parasympathetic sphincter pupillae gone – unopposed dilator pupillae (V1)  dilated pupil </a:t>
            </a:r>
          </a:p>
          <a:p>
            <a:pPr lvl="1"/>
            <a:r>
              <a:rPr b="1" dirty="0" i="1" lang="en-US" smtClean="0">
                <a:sym typeface="Wingdings" panose="05000000000000000000" pitchFamily="2" charset="2"/>
              </a:rPr>
              <a:t>Dilated pupil means severe brain injury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sym typeface="Wingdings" panose="05000000000000000000" pitchFamily="2" charset="2"/>
              </a:rPr>
              <a:t>Tonsillar herniation</a:t>
            </a:r>
            <a:endParaRPr dirty="0" lang="en-US"/>
          </a:p>
        </p:txBody>
      </p:sp>
      <p:pic>
        <p:nvPicPr>
          <p:cNvPr id="2097184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741543" y="365125"/>
            <a:ext cx="5181600" cy="4061254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DAI</a:t>
            </a:r>
            <a:endParaRPr dirty="0" lang="en-US"/>
          </a:p>
        </p:txBody>
      </p:sp>
      <p:sp>
        <p:nvSpPr>
          <p:cNvPr id="104866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Persistent vegetative /unconscious states</a:t>
            </a:r>
          </a:p>
          <a:p>
            <a:pPr lvl="1"/>
            <a:r>
              <a:rPr dirty="0" lang="en-US" smtClean="0"/>
              <a:t>Difficult to wean off the ventilator</a:t>
            </a:r>
          </a:p>
          <a:p>
            <a:pPr lvl="1"/>
            <a:endParaRPr dirty="0" lang="en-US"/>
          </a:p>
          <a:p>
            <a:r>
              <a:rPr dirty="0" lang="en-US" smtClean="0"/>
              <a:t>Multiple lesions – poor prognosis</a:t>
            </a:r>
          </a:p>
        </p:txBody>
      </p:sp>
      <p:pic>
        <p:nvPicPr>
          <p:cNvPr id="2097185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96000" y="774762"/>
            <a:ext cx="5770374" cy="4227006"/>
          </a:xfrm>
        </p:spPr>
      </p:pic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MRI</a:t>
            </a:r>
            <a:endParaRPr dirty="0" lang="en-US"/>
          </a:p>
        </p:txBody>
      </p:sp>
      <p:pic>
        <p:nvPicPr>
          <p:cNvPr id="2097186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8200" y="1923401"/>
            <a:ext cx="10515600" cy="4155786"/>
          </a:xfrm>
        </p:spPr>
      </p:pic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Contents </a:t>
            </a:r>
            <a:endParaRPr dirty="0" lang="en-US"/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TBI and importance</a:t>
            </a:r>
          </a:p>
          <a:p>
            <a:r>
              <a:rPr dirty="0" lang="en-US" smtClean="0"/>
              <a:t>Relevant anatomy and physiology</a:t>
            </a:r>
          </a:p>
          <a:p>
            <a:r>
              <a:rPr dirty="0" lang="en-US" smtClean="0"/>
              <a:t>Relevant radiology </a:t>
            </a:r>
          </a:p>
          <a:p>
            <a:r>
              <a:rPr dirty="0" lang="en-US" smtClean="0"/>
              <a:t>Brain, skull and scalp trauma types and identification</a:t>
            </a:r>
          </a:p>
          <a:p>
            <a:r>
              <a:rPr dirty="0" lang="en-US" smtClean="0"/>
              <a:t>Diagnosis and management </a:t>
            </a:r>
          </a:p>
          <a:p>
            <a:r>
              <a:rPr dirty="0" lang="en-US" smtClean="0"/>
              <a:t>Outcome </a:t>
            </a:r>
          </a:p>
          <a:p>
            <a:endParaRPr dirty="0" lang="en-US" smtClean="0"/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TYPES – SKULL FRACTURE</a:t>
            </a:r>
            <a:endParaRPr dirty="0" lang="en-US"/>
          </a:p>
        </p:txBody>
      </p:sp>
      <p:sp>
        <p:nvSpPr>
          <p:cNvPr id="1048672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21766"/>
            <a:ext cx="5181600" cy="4555197"/>
          </a:xfrm>
        </p:spPr>
        <p:txBody>
          <a:bodyPr>
            <a:noAutofit/>
          </a:bodyPr>
          <a:p>
            <a:r>
              <a:rPr dirty="0" sz="2400" lang="en-US" smtClean="0"/>
              <a:t>Linear </a:t>
            </a:r>
          </a:p>
          <a:p>
            <a:pPr lvl="1"/>
            <a:r>
              <a:rPr dirty="0" sz="2000" lang="en-US" smtClean="0"/>
              <a:t>simple, difficult to detect</a:t>
            </a:r>
          </a:p>
          <a:p>
            <a:r>
              <a:rPr dirty="0" sz="2400" lang="en-US" smtClean="0"/>
              <a:t>Comminuted </a:t>
            </a:r>
          </a:p>
          <a:p>
            <a:pPr lvl="1"/>
            <a:r>
              <a:rPr dirty="0" sz="2000" lang="en-US" smtClean="0"/>
              <a:t>Need to fix together</a:t>
            </a:r>
            <a:endParaRPr dirty="0" sz="2000" lang="en-US"/>
          </a:p>
          <a:p>
            <a:r>
              <a:rPr dirty="0" sz="2400" lang="en-US" smtClean="0"/>
              <a:t>Depressed </a:t>
            </a:r>
          </a:p>
          <a:p>
            <a:pPr lvl="1"/>
            <a:r>
              <a:rPr dirty="0" sz="2000" lang="en-US" smtClean="0"/>
              <a:t>Need to elevate</a:t>
            </a:r>
          </a:p>
          <a:p>
            <a:r>
              <a:rPr dirty="0" sz="2400" lang="en-US" smtClean="0"/>
              <a:t>Basal/basilar</a:t>
            </a:r>
          </a:p>
          <a:p>
            <a:pPr lvl="1"/>
            <a:r>
              <a:rPr dirty="0" sz="2000" lang="en-US" smtClean="0"/>
              <a:t>Linear fractures in base of the skull</a:t>
            </a:r>
            <a:endParaRPr dirty="0" sz="2000" lang="en-US"/>
          </a:p>
          <a:p>
            <a:r>
              <a:rPr dirty="0" sz="1800" lang="en-US" smtClean="0"/>
              <a:t>Diastatic</a:t>
            </a:r>
          </a:p>
          <a:p>
            <a:pPr lvl="1"/>
            <a:r>
              <a:rPr dirty="0" sz="1600" lang="en-US" smtClean="0"/>
              <a:t>Widened sutures in aged &lt;3y</a:t>
            </a:r>
          </a:p>
          <a:p>
            <a:pPr lvl="1"/>
            <a:endParaRPr dirty="0" sz="1800" lang="en-US" smtClean="0"/>
          </a:p>
          <a:p>
            <a:r>
              <a:rPr b="1" dirty="0" sz="2400" lang="en-US" smtClean="0"/>
              <a:t>OPEN VS CLOSED FRACTURES</a:t>
            </a:r>
            <a:endParaRPr b="1" dirty="0" sz="2400" lang="en-US"/>
          </a:p>
          <a:p>
            <a:pPr lvl="1"/>
            <a:endParaRPr dirty="0" sz="1800" lang="en-US"/>
          </a:p>
        </p:txBody>
      </p:sp>
      <p:pic>
        <p:nvPicPr>
          <p:cNvPr id="2097187" name="Content Placeholder 2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599209" y="1825624"/>
            <a:ext cx="5132716" cy="3876435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4000" lang="en-US" smtClean="0"/>
              <a:t>Radiology for skull fractures</a:t>
            </a:r>
            <a:endParaRPr dirty="0" sz="4000" lang="en-US"/>
          </a:p>
        </p:txBody>
      </p:sp>
      <p:sp>
        <p:nvSpPr>
          <p:cNvPr id="1048674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2592" cy="4351338"/>
          </a:xfrm>
        </p:spPr>
        <p:txBody>
          <a:bodyPr/>
          <a:p>
            <a:r>
              <a:rPr dirty="0" lang="en-US" smtClean="0"/>
              <a:t>Traditionally a x-ray AP &amp; Lateral view</a:t>
            </a:r>
          </a:p>
          <a:p>
            <a:r>
              <a:rPr dirty="0" lang="en-US" smtClean="0"/>
              <a:t>Impact on occiput</a:t>
            </a:r>
          </a:p>
          <a:p>
            <a:pPr lvl="1"/>
            <a:r>
              <a:rPr dirty="0" lang="en-US" smtClean="0"/>
              <a:t>Towne’s view to see posterior fossa</a:t>
            </a:r>
          </a:p>
          <a:p>
            <a:r>
              <a:rPr dirty="0" lang="en-US" smtClean="0"/>
              <a:t>Moderate to severe TBI</a:t>
            </a:r>
          </a:p>
          <a:p>
            <a:pPr lvl="1"/>
            <a:r>
              <a:rPr dirty="0" lang="en-US" smtClean="0"/>
              <a:t>NCCT bone window</a:t>
            </a:r>
            <a:endParaRPr dirty="0" lang="en-US"/>
          </a:p>
        </p:txBody>
      </p:sp>
      <p:pic>
        <p:nvPicPr>
          <p:cNvPr id="2097188" name="Content Placeholder 11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/>
          <a:srcRect l="4233" t="9164" r="2901" b="3544"/>
          <a:stretch>
            <a:fillRect/>
          </a:stretch>
        </p:blipFill>
        <p:spPr>
          <a:xfrm>
            <a:off x="5101086" y="4390845"/>
            <a:ext cx="3312544" cy="2337759"/>
          </a:xfrm>
          <a:prstGeom prst="rect"/>
          <a:ln w="38100" cap="sq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097189" name="Picture 1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4476" t="8117" r="4329"/>
          <a:stretch>
            <a:fillRect/>
          </a:stretch>
        </p:blipFill>
        <p:spPr>
          <a:xfrm>
            <a:off x="8577532" y="0"/>
            <a:ext cx="3614468" cy="2734124"/>
          </a:xfrm>
          <a:prstGeom prst="rect"/>
        </p:spPr>
      </p:pic>
      <p:pic>
        <p:nvPicPr>
          <p:cNvPr id="2097190" name="Picture 1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2777" t="6608" r="2115" b="2448"/>
          <a:stretch>
            <a:fillRect/>
          </a:stretch>
        </p:blipFill>
        <p:spPr>
          <a:xfrm>
            <a:off x="8577532" y="2734124"/>
            <a:ext cx="3450566" cy="2477197"/>
          </a:xfrm>
          <a:prstGeom prst="rect"/>
        </p:spPr>
      </p:pic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73361" y="212208"/>
            <a:ext cx="2844159" cy="2656691"/>
          </a:xfrm>
          <a:prstGeom prst="rect"/>
          <a:ln w="38100" cap="sq">
            <a:noFill/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097192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514936" y="186084"/>
            <a:ext cx="2228350" cy="2905863"/>
          </a:xfrm>
          <a:prstGeom prst="rect"/>
        </p:spPr>
      </p:pic>
      <p:pic>
        <p:nvPicPr>
          <p:cNvPr id="2097193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22626" y="3313045"/>
            <a:ext cx="2794893" cy="3322817"/>
          </a:xfrm>
          <a:prstGeom prst="rect"/>
        </p:spPr>
      </p:pic>
      <p:pic>
        <p:nvPicPr>
          <p:cNvPr id="2097194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213011" y="3284435"/>
            <a:ext cx="2520698" cy="3146754"/>
          </a:xfrm>
          <a:prstGeom prst="rect"/>
        </p:spPr>
      </p:pic>
      <p:sp>
        <p:nvSpPr>
          <p:cNvPr id="1048675" name="TextBox 8"/>
          <p:cNvSpPr txBox="1"/>
          <p:nvPr/>
        </p:nvSpPr>
        <p:spPr>
          <a:xfrm>
            <a:off x="3335585" y="1066570"/>
            <a:ext cx="2734056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Linear #</a:t>
            </a:r>
            <a:endParaRPr dirty="0" lang="en-US"/>
          </a:p>
        </p:txBody>
      </p:sp>
      <p:sp>
        <p:nvSpPr>
          <p:cNvPr id="1048676" name="TextBox 9"/>
          <p:cNvSpPr txBox="1"/>
          <p:nvPr/>
        </p:nvSpPr>
        <p:spPr>
          <a:xfrm>
            <a:off x="6987212" y="1066570"/>
            <a:ext cx="190041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Depressed #</a:t>
            </a:r>
            <a:endParaRPr dirty="0" lang="en-US"/>
          </a:p>
        </p:txBody>
      </p:sp>
      <p:sp>
        <p:nvSpPr>
          <p:cNvPr id="1048677" name="TextBox 10"/>
          <p:cNvSpPr txBox="1"/>
          <p:nvPr/>
        </p:nvSpPr>
        <p:spPr>
          <a:xfrm>
            <a:off x="3335585" y="4788180"/>
            <a:ext cx="2220294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Depressed # on bone window</a:t>
            </a:r>
            <a:endParaRPr dirty="0" lang="en-US"/>
          </a:p>
        </p:txBody>
      </p:sp>
      <p:sp>
        <p:nvSpPr>
          <p:cNvPr id="1048678" name="TextBox 11"/>
          <p:cNvSpPr txBox="1"/>
          <p:nvPr/>
        </p:nvSpPr>
        <p:spPr>
          <a:xfrm>
            <a:off x="6987212" y="4788179"/>
            <a:ext cx="2114510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3D reconstruction of a depressed #</a:t>
            </a:r>
            <a:endParaRPr dirty="0" lang="en-US"/>
          </a:p>
        </p:txBody>
      </p:sp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521208" y="365125"/>
            <a:ext cx="10832592" cy="1325563"/>
          </a:xfrm>
        </p:spPr>
        <p:txBody>
          <a:bodyPr>
            <a:normAutofit/>
          </a:bodyPr>
          <a:p>
            <a:r>
              <a:rPr dirty="0" sz="3700" lang="en-US" smtClean="0"/>
              <a:t>Basilar fracture identification</a:t>
            </a:r>
            <a:endParaRPr dirty="0" sz="3700" lang="en-US"/>
          </a:p>
        </p:txBody>
      </p:sp>
      <p:sp>
        <p:nvSpPr>
          <p:cNvPr id="1048680" name="Content Placeholder 2"/>
          <p:cNvSpPr>
            <a:spLocks noGrp="1"/>
          </p:cNvSpPr>
          <p:nvPr>
            <p:ph sz="half" idx="1"/>
          </p:nvPr>
        </p:nvSpPr>
        <p:spPr>
          <a:xfrm>
            <a:off x="521208" y="1500996"/>
            <a:ext cx="5498592" cy="5055251"/>
          </a:xfrm>
        </p:spPr>
        <p:txBody>
          <a:bodyPr>
            <a:normAutofit fontScale="85000" lnSpcReduction="20000"/>
          </a:bodyPr>
          <a:p>
            <a:r>
              <a:rPr dirty="0" lang="en-US" smtClean="0"/>
              <a:t>Clinical suspicion</a:t>
            </a:r>
          </a:p>
          <a:p>
            <a:pPr lvl="1"/>
            <a:r>
              <a:rPr dirty="0" lang="en-US" smtClean="0"/>
              <a:t>Raccoon eyes – haematoma around eyes sparing tarsal plates</a:t>
            </a:r>
          </a:p>
          <a:p>
            <a:pPr lvl="2"/>
            <a:r>
              <a:rPr dirty="0" lang="en-US" smtClean="0"/>
              <a:t>Can be due to orbital # as well</a:t>
            </a:r>
          </a:p>
          <a:p>
            <a:pPr lvl="1"/>
            <a:r>
              <a:rPr dirty="0" lang="en-US" smtClean="0"/>
              <a:t>Battle sign – bruising behind the ear</a:t>
            </a:r>
          </a:p>
          <a:p>
            <a:pPr lvl="2"/>
            <a:r>
              <a:rPr dirty="0" lang="en-US" smtClean="0"/>
              <a:t>blood collection in Loose areolar tissue layer</a:t>
            </a:r>
          </a:p>
          <a:p>
            <a:pPr lvl="1"/>
            <a:r>
              <a:rPr dirty="0" lang="en-US" smtClean="0"/>
              <a:t>CSF rhinorrhea or otorrhoea</a:t>
            </a:r>
          </a:p>
          <a:p>
            <a:pPr lvl="1"/>
            <a:r>
              <a:rPr dirty="0" lang="en-US" smtClean="0"/>
              <a:t>Halo sign from nasal discharge</a:t>
            </a:r>
          </a:p>
          <a:p>
            <a:pPr lvl="1"/>
            <a:r>
              <a:rPr dirty="0" lang="en-US" smtClean="0"/>
              <a:t>Epistaxis</a:t>
            </a:r>
          </a:p>
          <a:p>
            <a:pPr lvl="2"/>
            <a:r>
              <a:rPr dirty="0" lang="en-US" smtClean="0"/>
              <a:t>Commonly from nasal bone fracture</a:t>
            </a:r>
          </a:p>
          <a:p>
            <a:pPr lvl="1"/>
            <a:r>
              <a:rPr dirty="0" lang="en-US"/>
              <a:t>B</a:t>
            </a:r>
            <a:r>
              <a:rPr dirty="0" lang="en-US" smtClean="0"/>
              <a:t>leeding from ear</a:t>
            </a:r>
          </a:p>
          <a:p>
            <a:pPr lvl="2"/>
            <a:r>
              <a:rPr dirty="0" lang="en-US" smtClean="0"/>
              <a:t>Commonly from lacerations of EAC</a:t>
            </a:r>
          </a:p>
          <a:p>
            <a:pPr lvl="2"/>
            <a:r>
              <a:rPr dirty="0" lang="en-US" smtClean="0"/>
              <a:t>Check for </a:t>
            </a:r>
            <a:r>
              <a:rPr dirty="0" lang="en-US" err="1" smtClean="0"/>
              <a:t>haemotympanum</a:t>
            </a:r>
            <a:endParaRPr dirty="0" lang="en-US" smtClean="0"/>
          </a:p>
          <a:p>
            <a:pPr lvl="2"/>
            <a:endParaRPr dirty="0" lang="en-US" smtClean="0"/>
          </a:p>
          <a:p>
            <a:pPr lvl="1"/>
            <a:r>
              <a:rPr b="1" dirty="0" sz="3000" i="1" lang="en-US"/>
              <a:t>D</a:t>
            </a:r>
            <a:r>
              <a:rPr b="1" dirty="0" sz="3000" i="1" lang="en-US" smtClean="0"/>
              <a:t>ifficult to detect in x ray </a:t>
            </a:r>
            <a:endParaRPr b="1" dirty="0" sz="3000" i="1" lang="en-US"/>
          </a:p>
          <a:p>
            <a:pPr indent="0" lvl="1" marL="457200">
              <a:buNone/>
            </a:pPr>
            <a:endParaRPr dirty="0" lang="en-US"/>
          </a:p>
        </p:txBody>
      </p:sp>
      <p:pic>
        <p:nvPicPr>
          <p:cNvPr id="2097195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068311" y="658368"/>
            <a:ext cx="4844255" cy="5532119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Scalp trauma </a:t>
            </a:r>
            <a:endParaRPr dirty="0" lang="en-US"/>
          </a:p>
        </p:txBody>
      </p:sp>
      <p:sp>
        <p:nvSpPr>
          <p:cNvPr id="1048682" name="Content Placeholder 2"/>
          <p:cNvSpPr>
            <a:spLocks noGrp="1"/>
          </p:cNvSpPr>
          <p:nvPr>
            <p:ph sz="half" idx="1"/>
          </p:nvPr>
        </p:nvSpPr>
        <p:spPr>
          <a:xfrm>
            <a:off x="527649" y="1690688"/>
            <a:ext cx="5181600" cy="4351338"/>
          </a:xfrm>
        </p:spPr>
        <p:txBody>
          <a:bodyPr/>
          <a:p>
            <a:r>
              <a:rPr b="1" dirty="0" lang="en-US" smtClean="0"/>
              <a:t>Scalp lacerations</a:t>
            </a:r>
          </a:p>
          <a:p>
            <a:pPr lvl="1"/>
            <a:r>
              <a:rPr dirty="0" lang="en-US" smtClean="0"/>
              <a:t>Severe bleeding</a:t>
            </a:r>
          </a:p>
          <a:p>
            <a:pPr lvl="2"/>
            <a:r>
              <a:rPr dirty="0" lang="en-US" smtClean="0"/>
              <a:t>vessels in the Connective tissue are torn and retract – pressure controls</a:t>
            </a:r>
          </a:p>
          <a:p>
            <a:pPr lvl="1"/>
            <a:r>
              <a:rPr dirty="0" lang="en-US" smtClean="0"/>
              <a:t>Temporary suturing before transferring </a:t>
            </a:r>
          </a:p>
          <a:p>
            <a:pPr lvl="1"/>
            <a:r>
              <a:rPr dirty="0" lang="en-US" smtClean="0"/>
              <a:t>Proper wound excision – layered closure </a:t>
            </a:r>
          </a:p>
          <a:p>
            <a:pPr lvl="2"/>
            <a:r>
              <a:rPr dirty="0" lang="en-US" smtClean="0"/>
              <a:t>Aponeurosis</a:t>
            </a:r>
          </a:p>
          <a:p>
            <a:pPr lvl="2"/>
            <a:r>
              <a:rPr dirty="0" lang="en-US" smtClean="0"/>
              <a:t>Skin and connective tissue</a:t>
            </a:r>
          </a:p>
          <a:p>
            <a:pPr lvl="1"/>
            <a:endParaRPr dirty="0" lang="en-US" smtClean="0"/>
          </a:p>
          <a:p>
            <a:pPr indent="0" marL="0">
              <a:buNone/>
            </a:pPr>
            <a:endParaRPr dirty="0" lang="en-US"/>
          </a:p>
        </p:txBody>
      </p:sp>
      <p:pic>
        <p:nvPicPr>
          <p:cNvPr id="2097196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107502" y="543464"/>
            <a:ext cx="5952226" cy="5840083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Scalp trauma </a:t>
            </a:r>
          </a:p>
        </p:txBody>
      </p:sp>
      <p:sp>
        <p:nvSpPr>
          <p:cNvPr id="1048684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b="1" dirty="0" lang="en-US" smtClean="0"/>
              <a:t>Subgaleal haematoma </a:t>
            </a:r>
            <a:r>
              <a:rPr b="1" dirty="0" lang="en-US"/>
              <a:t>	</a:t>
            </a:r>
            <a:endParaRPr b="1" dirty="0" lang="en-US" smtClean="0"/>
          </a:p>
          <a:p>
            <a:pPr lvl="1"/>
            <a:r>
              <a:rPr dirty="0" lang="en-US" smtClean="0"/>
              <a:t>Subaponeurotic haematoma</a:t>
            </a:r>
          </a:p>
          <a:p>
            <a:pPr lvl="1"/>
            <a:r>
              <a:rPr dirty="0" lang="en-US" smtClean="0"/>
              <a:t>In Loose areolar tissue layer</a:t>
            </a:r>
          </a:p>
          <a:p>
            <a:pPr lvl="1"/>
            <a:r>
              <a:rPr dirty="0" lang="en-US" smtClean="0"/>
              <a:t>Boggy mass</a:t>
            </a:r>
          </a:p>
          <a:p>
            <a:pPr lvl="1"/>
            <a:endParaRPr dirty="0" lang="en-US"/>
          </a:p>
          <a:p>
            <a:r>
              <a:rPr dirty="0" lang="en-US" smtClean="0"/>
              <a:t>Cephal haematoma</a:t>
            </a:r>
          </a:p>
          <a:p>
            <a:pPr lvl="1"/>
            <a:r>
              <a:rPr dirty="0" lang="en-US" smtClean="0"/>
              <a:t>Under periosteum in newborns</a:t>
            </a:r>
            <a:endParaRPr dirty="0" lang="en-US"/>
          </a:p>
        </p:txBody>
      </p:sp>
      <p:pic>
        <p:nvPicPr>
          <p:cNvPr id="2097197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172199" y="1406107"/>
            <a:ext cx="5602857" cy="4138564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Severity of TBI</a:t>
            </a:r>
            <a:endParaRPr dirty="0" lang="en-US"/>
          </a:p>
        </p:txBody>
      </p:sp>
      <p:sp>
        <p:nvSpPr>
          <p:cNvPr id="104868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Mild (GCS 13-15)</a:t>
            </a:r>
          </a:p>
          <a:p>
            <a:r>
              <a:rPr dirty="0" lang="en-US" smtClean="0"/>
              <a:t>Moderate (GCS 9-12)</a:t>
            </a:r>
          </a:p>
          <a:p>
            <a:r>
              <a:rPr dirty="0" lang="en-US" smtClean="0"/>
              <a:t>Severe (GCS 8 or lower)</a:t>
            </a:r>
          </a:p>
        </p:txBody>
      </p:sp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>
          <a:xfrm>
            <a:off x="838200" y="321993"/>
            <a:ext cx="4147868" cy="3016430"/>
          </a:xfrm>
        </p:spPr>
        <p:txBody>
          <a:bodyPr>
            <a:normAutofit/>
          </a:bodyPr>
          <a:p>
            <a:r>
              <a:rPr dirty="0" lang="en-US" smtClean="0"/>
              <a:t>When to do a NCCTB?</a:t>
            </a:r>
            <a:br>
              <a:rPr dirty="0" lang="en-US" smtClean="0"/>
            </a:br>
            <a:endParaRPr dirty="0" lang="en-US"/>
          </a:p>
        </p:txBody>
      </p:sp>
      <p:pic>
        <p:nvPicPr>
          <p:cNvPr id="2097198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625088" y="74462"/>
            <a:ext cx="5379754" cy="6619620"/>
          </a:xfrm>
        </p:spPr>
      </p:pic>
      <p:sp>
        <p:nvSpPr>
          <p:cNvPr id="1048688" name="TextBox 6"/>
          <p:cNvSpPr txBox="1"/>
          <p:nvPr/>
        </p:nvSpPr>
        <p:spPr>
          <a:xfrm>
            <a:off x="914400" y="2803585"/>
            <a:ext cx="3692106" cy="1691641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AutoNum type="arabicPeriod"/>
            </a:pPr>
            <a:r>
              <a:rPr dirty="0" lang="en-US" smtClean="0"/>
              <a:t>New onset seizures after head injury</a:t>
            </a:r>
          </a:p>
          <a:p>
            <a:pPr indent="-342900" marL="342900">
              <a:buAutoNum type="arabicPeriod"/>
            </a:pPr>
            <a:r>
              <a:rPr dirty="0" lang="en-US"/>
              <a:t>S</a:t>
            </a:r>
            <a:r>
              <a:rPr dirty="0" lang="en-US" smtClean="0"/>
              <a:t>eizures in a previous epileptic after head injury</a:t>
            </a:r>
          </a:p>
          <a:p>
            <a:pPr indent="-342900" marL="342900">
              <a:buAutoNum type="arabicPeriod"/>
            </a:pPr>
            <a:r>
              <a:rPr dirty="0" lang="en-US" smtClean="0"/>
              <a:t>Under drug/ alcohol influence coming with head injury</a:t>
            </a:r>
            <a:endParaRPr dirty="0" lang="en-US"/>
          </a:p>
        </p:txBody>
      </p:sp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Diagnosis &amp; Management - simultaneously</a:t>
            </a:r>
            <a:endParaRPr dirty="0" lang="en-US"/>
          </a:p>
        </p:txBody>
      </p:sp>
      <p:sp>
        <p:nvSpPr>
          <p:cNvPr id="104869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1234" cy="4601054"/>
          </a:xfrm>
        </p:spPr>
        <p:txBody>
          <a:bodyPr>
            <a:normAutofit fontScale="95000" lnSpcReduction="10000"/>
          </a:bodyPr>
          <a:p>
            <a:r>
              <a:rPr b="1" dirty="0" sz="3200" lang="en-US" smtClean="0"/>
              <a:t>A</a:t>
            </a:r>
            <a:r>
              <a:rPr dirty="0" lang="en-US" smtClean="0"/>
              <a:t>IRWAY </a:t>
            </a:r>
          </a:p>
          <a:p>
            <a:pPr lvl="1"/>
            <a:r>
              <a:rPr dirty="0" lang="en-US" smtClean="0"/>
              <a:t>After GCS /C spine– intubation, paralysis &amp; ventilation</a:t>
            </a:r>
          </a:p>
          <a:p>
            <a:pPr lvl="2"/>
            <a:r>
              <a:rPr dirty="0" lang="en-US" smtClean="0"/>
              <a:t>GCS equal or &lt;8</a:t>
            </a:r>
            <a:r>
              <a:rPr dirty="0" lang="en-US"/>
              <a:t>	</a:t>
            </a:r>
            <a:endParaRPr dirty="0" lang="en-US" smtClean="0"/>
          </a:p>
          <a:p>
            <a:pPr lvl="2"/>
            <a:r>
              <a:rPr dirty="0" lang="en-US" smtClean="0"/>
              <a:t>Secures airway to avoid aspiration </a:t>
            </a:r>
            <a:r>
              <a:rPr dirty="0" lang="en-US" smtClean="0">
                <a:sym typeface="Wingdings" panose="05000000000000000000" pitchFamily="2" charset="2"/>
              </a:rPr>
              <a:t> pneumonia</a:t>
            </a:r>
          </a:p>
          <a:p>
            <a:pPr lvl="2"/>
            <a:r>
              <a:rPr dirty="0" lang="en-US" smtClean="0">
                <a:sym typeface="Wingdings" panose="05000000000000000000" pitchFamily="2" charset="2"/>
              </a:rPr>
              <a:t>Good oxygenation to avoid hypoxic brain damage</a:t>
            </a:r>
          </a:p>
          <a:p>
            <a:pPr lvl="2"/>
            <a:r>
              <a:rPr dirty="0" lang="en-US" smtClean="0">
                <a:sym typeface="Wingdings" panose="05000000000000000000" pitchFamily="2" charset="2"/>
              </a:rPr>
              <a:t>Minimise patient exhaustion in a combatant patient </a:t>
            </a:r>
          </a:p>
          <a:p>
            <a:endParaRPr dirty="0" lang="en-US">
              <a:sym typeface="Wingdings" panose="05000000000000000000" pitchFamily="2" charset="2"/>
            </a:endParaRPr>
          </a:p>
          <a:p>
            <a:r>
              <a:rPr dirty="0" lang="en-US" smtClean="0">
                <a:sym typeface="Wingdings" panose="05000000000000000000" pitchFamily="2" charset="2"/>
              </a:rPr>
              <a:t>C- spine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Assume injured until proven otherwise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Hard cervical collar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Avoid head tilt and chin lift while intubating</a:t>
            </a:r>
          </a:p>
          <a:p>
            <a:pPr lvl="1"/>
            <a:endParaRPr dirty="0" lang="en-US">
              <a:sym typeface="Wingdings" panose="05000000000000000000" pitchFamily="2" charset="2"/>
            </a:endParaRPr>
          </a:p>
        </p:txBody>
      </p:sp>
      <p:pic>
        <p:nvPicPr>
          <p:cNvPr id="2097199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17112" r="45744"/>
          <a:stretch>
            <a:fillRect/>
          </a:stretch>
        </p:blipFill>
        <p:spPr>
          <a:xfrm>
            <a:off x="8575869" y="4502988"/>
            <a:ext cx="2785524" cy="2163253"/>
          </a:xfrm>
          <a:prstGeom prst="rect"/>
        </p:spPr>
      </p:pic>
      <p:pic>
        <p:nvPicPr>
          <p:cNvPr id="209720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735931" y="1525217"/>
            <a:ext cx="4221898" cy="2701727"/>
          </a:xfrm>
          <a:prstGeom prst="rect"/>
        </p:spPr>
      </p:pic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Diagnosis &amp; Management - simultaneously</a:t>
            </a:r>
          </a:p>
        </p:txBody>
      </p:sp>
      <p:sp>
        <p:nvSpPr>
          <p:cNvPr id="1048692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833" lnSpcReduction="20000"/>
          </a:bodyPr>
          <a:p>
            <a:r>
              <a:rPr b="1" dirty="0" sz="3500" lang="en-US" smtClean="0"/>
              <a:t>B</a:t>
            </a:r>
            <a:r>
              <a:rPr dirty="0" lang="en-US" smtClean="0"/>
              <a:t>REATHING</a:t>
            </a:r>
          </a:p>
          <a:p>
            <a:pPr lvl="1"/>
            <a:r>
              <a:rPr dirty="0" lang="en-US" smtClean="0"/>
              <a:t>Intubated and ventilated</a:t>
            </a:r>
          </a:p>
          <a:p>
            <a:pPr lvl="1"/>
            <a:r>
              <a:rPr dirty="0" lang="en-US" smtClean="0"/>
              <a:t>Target for </a:t>
            </a:r>
            <a:r>
              <a:rPr dirty="0" lang="en-US" err="1" smtClean="0"/>
              <a:t>normocapnia</a:t>
            </a:r>
            <a:endParaRPr dirty="0" lang="en-US" smtClean="0"/>
          </a:p>
          <a:p>
            <a:pPr lvl="1"/>
            <a:r>
              <a:rPr dirty="0" lang="en-US" smtClean="0"/>
              <a:t>SpO2 &gt; 93%</a:t>
            </a:r>
          </a:p>
          <a:p>
            <a:pPr lvl="1"/>
            <a:endParaRPr dirty="0" lang="en-US"/>
          </a:p>
          <a:p>
            <a:r>
              <a:rPr b="1" dirty="0" sz="3500" lang="en-US" smtClean="0"/>
              <a:t>C</a:t>
            </a:r>
            <a:r>
              <a:rPr dirty="0" lang="en-US" smtClean="0"/>
              <a:t>IRCULATION</a:t>
            </a:r>
          </a:p>
          <a:p>
            <a:pPr lvl="1"/>
            <a:r>
              <a:rPr dirty="0" lang="en-US" smtClean="0"/>
              <a:t>Minimise hypotension (reduce/ splint fractures, avoid bleeding from wounds)</a:t>
            </a:r>
          </a:p>
          <a:p>
            <a:pPr lvl="1"/>
            <a:endParaRPr dirty="0" lang="en-US"/>
          </a:p>
          <a:p>
            <a:r>
              <a:rPr b="1" dirty="0" sz="3500" lang="en-US" smtClean="0"/>
              <a:t>D</a:t>
            </a:r>
            <a:r>
              <a:rPr dirty="0" lang="en-US" smtClean="0"/>
              <a:t>ISABILITY</a:t>
            </a:r>
          </a:p>
          <a:p>
            <a:pPr lvl="1"/>
            <a:r>
              <a:rPr dirty="0" lang="en-US" smtClean="0"/>
              <a:t>GCS</a:t>
            </a:r>
          </a:p>
          <a:p>
            <a:pPr lvl="1"/>
            <a:endParaRPr dirty="0" lang="en-US"/>
          </a:p>
          <a:p>
            <a:r>
              <a:rPr b="1" dirty="0" sz="3600" lang="en-US" smtClean="0"/>
              <a:t>E</a:t>
            </a:r>
            <a:r>
              <a:rPr dirty="0" lang="en-US" smtClean="0"/>
              <a:t>XPOSURE</a:t>
            </a:r>
          </a:p>
          <a:p>
            <a:pPr lvl="1"/>
            <a:r>
              <a:rPr dirty="0" lang="en-US" smtClean="0"/>
              <a:t>Skull lacerations, fractures, pupils</a:t>
            </a:r>
          </a:p>
        </p:txBody>
      </p:sp>
      <p:pic>
        <p:nvPicPr>
          <p:cNvPr id="2097201" name="Content Placeholder 2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/>
          <a:srcRect l="3246" t="17626" r="3858" b="31985"/>
          <a:stretch>
            <a:fillRect/>
          </a:stretch>
        </p:blipFill>
        <p:spPr>
          <a:xfrm>
            <a:off x="6461185" y="1690688"/>
            <a:ext cx="4813540" cy="1958196"/>
          </a:xfrm>
          <a:prstGeom prst="rect"/>
          <a:ln w="38100" cap="sq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TBI?</a:t>
            </a:r>
            <a:endParaRPr dirty="0" lang="en-US"/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Injuries to brain or skull of traumatic nature</a:t>
            </a:r>
          </a:p>
          <a:p>
            <a:pPr indent="0" marL="0">
              <a:buNone/>
            </a:pPr>
            <a:endParaRPr dirty="0" lang="en-US" smtClean="0"/>
          </a:p>
          <a:p>
            <a:r>
              <a:rPr dirty="0" sz="2400" lang="en-US" smtClean="0"/>
              <a:t>Injuries to the face – maxillofacial injuries </a:t>
            </a:r>
          </a:p>
          <a:p>
            <a:r>
              <a:rPr dirty="0" sz="2400" lang="en-US" smtClean="0"/>
              <a:t>Atraumatic head injury – stroke/ abscess</a:t>
            </a:r>
          </a:p>
          <a:p>
            <a:endParaRPr dirty="0" lang="en-US"/>
          </a:p>
          <a:p>
            <a:r>
              <a:rPr dirty="0" lang="en-US" smtClean="0"/>
              <a:t>Classifications;</a:t>
            </a:r>
          </a:p>
          <a:p>
            <a:pPr lvl="1"/>
            <a:r>
              <a:rPr dirty="0" lang="en-US" smtClean="0"/>
              <a:t>Blunt vs penetrating</a:t>
            </a:r>
          </a:p>
          <a:p>
            <a:pPr lvl="1"/>
            <a:r>
              <a:rPr dirty="0" lang="en-US" smtClean="0"/>
              <a:t>GCS – mild, moderate or severe</a:t>
            </a:r>
          </a:p>
          <a:p>
            <a:pPr lvl="1"/>
            <a:r>
              <a:rPr dirty="0" lang="en-US" smtClean="0"/>
              <a:t>Radiological – Marshall or Rotterdam score</a:t>
            </a: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GCS</a:t>
            </a:r>
            <a:endParaRPr dirty="0" lang="en-US"/>
          </a:p>
        </p:txBody>
      </p:sp>
      <p:sp>
        <p:nvSpPr>
          <p:cNvPr id="1048694" name="Content Placeholder 2"/>
          <p:cNvSpPr>
            <a:spLocks noGrp="1"/>
          </p:cNvSpPr>
          <p:nvPr>
            <p:ph sz="half" idx="1"/>
          </p:nvPr>
        </p:nvSpPr>
        <p:spPr>
          <a:xfrm>
            <a:off x="484517" y="1866033"/>
            <a:ext cx="4147868" cy="4351338"/>
          </a:xfrm>
        </p:spPr>
        <p:txBody>
          <a:bodyPr>
            <a:normAutofit fontScale="95833" lnSpcReduction="10000"/>
          </a:bodyPr>
          <a:p>
            <a:r>
              <a:rPr dirty="0" lang="en-US" smtClean="0"/>
              <a:t>Repeatable monitoring of patient’s ‘level of consciousness’</a:t>
            </a:r>
          </a:p>
          <a:p>
            <a:r>
              <a:rPr dirty="0" lang="en-US" smtClean="0"/>
              <a:t>Easy to perform </a:t>
            </a:r>
          </a:p>
          <a:p>
            <a:r>
              <a:rPr dirty="0" lang="en-US" smtClean="0"/>
              <a:t>Motor component has more weight</a:t>
            </a:r>
          </a:p>
          <a:p>
            <a:pPr lvl="1"/>
            <a:r>
              <a:rPr dirty="0" lang="en-US" smtClean="0"/>
              <a:t>Prognostic indicators</a:t>
            </a:r>
          </a:p>
          <a:p>
            <a:r>
              <a:rPr dirty="0" lang="en-US" smtClean="0"/>
              <a:t>Say as E4V5M6</a:t>
            </a:r>
          </a:p>
          <a:p>
            <a:r>
              <a:rPr dirty="0" lang="en-US" smtClean="0"/>
              <a:t>Different Paed GCS available</a:t>
            </a:r>
            <a:endParaRPr dirty="0" lang="en-US"/>
          </a:p>
        </p:txBody>
      </p:sp>
      <p:pic>
        <p:nvPicPr>
          <p:cNvPr id="2097202" name="Content Placeholder 4"/>
          <p:cNvPicPr>
            <a:picLocks noChangeAspect="1" noGrp="1"/>
          </p:cNvPicPr>
          <p:nvPr>
            <p:ph sz="half" idx="2"/>
          </p:nvPr>
        </p:nvPicPr>
        <p:blipFill rotWithShape="1">
          <a:blip xmlns:r="http://schemas.openxmlformats.org/officeDocument/2006/relationships" r:embed="rId1"/>
          <a:srcRect t="21474" b="9852"/>
          <a:stretch>
            <a:fillRect/>
          </a:stretch>
        </p:blipFill>
        <p:spPr>
          <a:xfrm>
            <a:off x="5210355" y="586597"/>
            <a:ext cx="6797615" cy="6038490"/>
          </a:xfrm>
          <a:prstGeom prst="rect"/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105400" cy="1325563"/>
          </a:xfrm>
        </p:spPr>
        <p:txBody>
          <a:bodyPr>
            <a:normAutofit/>
          </a:bodyPr>
          <a:p>
            <a:r>
              <a:rPr b="1" dirty="0" sz="3600" lang="en-US" smtClean="0"/>
              <a:t>Decorticate, decerebrate?</a:t>
            </a:r>
            <a:endParaRPr b="1" dirty="0" sz="3600" lang="en-US"/>
          </a:p>
        </p:txBody>
      </p:sp>
      <p:sp>
        <p:nvSpPr>
          <p:cNvPr id="104869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Abnormal posturing</a:t>
            </a:r>
            <a:endParaRPr dirty="0" lang="en-US"/>
          </a:p>
          <a:p>
            <a:r>
              <a:rPr dirty="0" lang="en-US" smtClean="0"/>
              <a:t>Decorticate M3</a:t>
            </a:r>
          </a:p>
          <a:p>
            <a:pPr lvl="1"/>
            <a:r>
              <a:rPr dirty="0" lang="en-US" smtClean="0"/>
              <a:t>Upper brain stem damage</a:t>
            </a:r>
          </a:p>
          <a:p>
            <a:r>
              <a:rPr dirty="0" lang="en-US" smtClean="0"/>
              <a:t>Decerebrate M2</a:t>
            </a:r>
            <a:r>
              <a:rPr dirty="0" lang="en-US"/>
              <a:t>	</a:t>
            </a:r>
            <a:endParaRPr dirty="0" lang="en-US" smtClean="0"/>
          </a:p>
          <a:p>
            <a:pPr lvl="1"/>
            <a:r>
              <a:rPr dirty="0" lang="en-US" smtClean="0"/>
              <a:t>Corticospinal tract damage</a:t>
            </a:r>
          </a:p>
          <a:p>
            <a:r>
              <a:rPr dirty="0" lang="en-US" smtClean="0"/>
              <a:t>Brain herniation!</a:t>
            </a:r>
            <a:endParaRPr dirty="0" lang="en-US"/>
          </a:p>
        </p:txBody>
      </p:sp>
      <p:pic>
        <p:nvPicPr>
          <p:cNvPr id="2097203" name="Content Placeholder 6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19800" y="108967"/>
            <a:ext cx="6057181" cy="6585130"/>
          </a:xfrm>
        </p:spPr>
      </p:pic>
      <p:pic>
        <p:nvPicPr>
          <p:cNvPr id="2097204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3651" r="56111" b="53703"/>
          <a:stretch>
            <a:fillRect/>
          </a:stretch>
        </p:blipFill>
        <p:spPr>
          <a:xfrm>
            <a:off x="86264" y="4796288"/>
            <a:ext cx="2674189" cy="1897810"/>
          </a:xfrm>
          <a:prstGeom prst="rect"/>
        </p:spPr>
      </p:pic>
      <p:pic>
        <p:nvPicPr>
          <p:cNvPr id="2097205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3897" t="55396" r="57342" b="3130"/>
          <a:stretch>
            <a:fillRect/>
          </a:stretch>
        </p:blipFill>
        <p:spPr>
          <a:xfrm>
            <a:off x="3226280" y="4904830"/>
            <a:ext cx="2717321" cy="1690777"/>
          </a:xfrm>
          <a:prstGeom prst="rect"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Medical management</a:t>
            </a:r>
            <a:endParaRPr dirty="0" lang="en-US"/>
          </a:p>
        </p:txBody>
      </p:sp>
      <p:sp>
        <p:nvSpPr>
          <p:cNvPr id="1048698" name="Content Placeholder 4"/>
          <p:cNvSpPr>
            <a:spLocks noGrp="1"/>
          </p:cNvSpPr>
          <p:nvPr>
            <p:ph idx="1"/>
          </p:nvPr>
        </p:nvSpPr>
        <p:spPr>
          <a:xfrm>
            <a:off x="776377" y="1825624"/>
            <a:ext cx="10577423" cy="4825342"/>
          </a:xfrm>
        </p:spPr>
        <p:txBody>
          <a:bodyPr>
            <a:normAutofit/>
          </a:bodyPr>
          <a:p>
            <a:r>
              <a:rPr dirty="0" lang="en-US" smtClean="0"/>
              <a:t>Medical reduction of ICP</a:t>
            </a:r>
          </a:p>
          <a:p>
            <a:pPr lvl="1"/>
            <a:r>
              <a:rPr dirty="0" lang="en-US" smtClean="0"/>
              <a:t>Position of nursing – head end 30⁰ elevated </a:t>
            </a:r>
            <a:r>
              <a:rPr dirty="0" lang="en-US" smtClean="0">
                <a:sym typeface="Wingdings" panose="05000000000000000000" pitchFamily="2" charset="2"/>
              </a:rPr>
              <a:t></a:t>
            </a:r>
            <a:r>
              <a:rPr dirty="0" lang="en-US" smtClean="0"/>
              <a:t>Allow good jugular drainage</a:t>
            </a:r>
          </a:p>
          <a:p>
            <a:pPr lvl="1"/>
            <a:r>
              <a:rPr dirty="0" lang="en-US" smtClean="0"/>
              <a:t>Diuretics – in normovolaemic patient! </a:t>
            </a:r>
            <a:r>
              <a:rPr dirty="0" lang="en-US" smtClean="0">
                <a:sym typeface="Wingdings" panose="05000000000000000000" pitchFamily="2" charset="2"/>
              </a:rPr>
              <a:t> reduces cerebral oedema</a:t>
            </a:r>
            <a:endParaRPr dirty="0" lang="en-US" smtClean="0"/>
          </a:p>
          <a:p>
            <a:pPr lvl="2"/>
            <a:r>
              <a:rPr dirty="0" lang="en-US" smtClean="0"/>
              <a:t>IV Mannitol</a:t>
            </a:r>
          </a:p>
          <a:p>
            <a:pPr lvl="3"/>
            <a:r>
              <a:rPr dirty="0" lang="en-US" smtClean="0"/>
              <a:t>osmotic diuretic / temporary measure to reduce ICP while transferring</a:t>
            </a:r>
          </a:p>
          <a:p>
            <a:pPr lvl="3"/>
            <a:r>
              <a:rPr dirty="0" lang="en-US" smtClean="0"/>
              <a:t>AE – hypotension, hyperkalemia/ rebound increase in ICP</a:t>
            </a:r>
          </a:p>
          <a:p>
            <a:pPr lvl="2"/>
            <a:r>
              <a:rPr dirty="0" lang="en-US" smtClean="0"/>
              <a:t>Hypertonic saline</a:t>
            </a:r>
          </a:p>
          <a:p>
            <a:pPr lvl="3"/>
            <a:r>
              <a:rPr dirty="0" lang="en-US" smtClean="0"/>
              <a:t> volume expander</a:t>
            </a:r>
          </a:p>
          <a:p>
            <a:pPr lvl="3"/>
            <a:r>
              <a:rPr dirty="0" lang="en-US" smtClean="0"/>
              <a:t>AE – worsen pulmonary oedema/ Central Pontine Myelinosis</a:t>
            </a:r>
          </a:p>
          <a:p>
            <a:pPr lvl="1"/>
            <a:r>
              <a:rPr dirty="0" lang="en-US" smtClean="0"/>
              <a:t>Sedation </a:t>
            </a:r>
            <a:r>
              <a:rPr dirty="0" lang="en-US" smtClean="0">
                <a:sym typeface="Wingdings" panose="05000000000000000000" pitchFamily="2" charset="2"/>
              </a:rPr>
              <a:t> reduce agitation to reduce ICP and brain metabolism</a:t>
            </a:r>
            <a:endParaRPr dirty="0" lang="en-US">
              <a:sym typeface="Wingdings" panose="05000000000000000000" pitchFamily="2" charset="2"/>
            </a:endParaRP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Cooling  35⁰ C reduces ICP 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Muscle relaxation (paralysis)  reduce ICP and metabolic rate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Anti-epileptics  reduce ICP</a:t>
            </a:r>
          </a:p>
          <a:p>
            <a:pPr lvl="2"/>
            <a:r>
              <a:rPr dirty="0" lang="en-US" smtClean="0">
                <a:sym typeface="Wingdings" panose="05000000000000000000" pitchFamily="2" charset="2"/>
              </a:rPr>
              <a:t>Phenytoin sodium for 1/52</a:t>
            </a:r>
          </a:p>
          <a:p>
            <a:pPr lvl="2"/>
            <a:r>
              <a:rPr dirty="0" lang="en-US" smtClean="0">
                <a:sym typeface="Wingdings" panose="05000000000000000000" pitchFamily="2" charset="2"/>
              </a:rPr>
              <a:t>Stop after 1/52 if no seizures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Barbiturate induced coma</a:t>
            </a:r>
          </a:p>
        </p:txBody>
      </p:sp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Medical management</a:t>
            </a:r>
          </a:p>
        </p:txBody>
      </p:sp>
      <p:sp>
        <p:nvSpPr>
          <p:cNvPr id="104870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1667" lnSpcReduction="20000"/>
          </a:bodyPr>
          <a:p>
            <a:r>
              <a:rPr dirty="0" lang="en-US" smtClean="0"/>
              <a:t>Intubation and ventilation</a:t>
            </a:r>
          </a:p>
          <a:p>
            <a:pPr lvl="1"/>
            <a:r>
              <a:rPr dirty="0" lang="en-US" smtClean="0"/>
              <a:t>Avoid Valsalva </a:t>
            </a:r>
            <a:r>
              <a:rPr dirty="0" lang="en-US" smtClean="0">
                <a:sym typeface="Wingdings" panose="05000000000000000000" pitchFamily="2" charset="2"/>
              </a:rPr>
              <a:t>increase ICP</a:t>
            </a: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Avoid hypoxia and have </a:t>
            </a:r>
            <a:r>
              <a:rPr dirty="0" lang="en-US" err="1" smtClean="0">
                <a:sym typeface="Wingdings" panose="05000000000000000000" pitchFamily="2" charset="2"/>
              </a:rPr>
              <a:t>normocarbia</a:t>
            </a:r>
            <a:endParaRPr dirty="0" lang="en-US" smtClean="0">
              <a:sym typeface="Wingdings" panose="05000000000000000000" pitchFamily="2" charset="2"/>
            </a:endParaRPr>
          </a:p>
          <a:p>
            <a:pPr lvl="1"/>
            <a:r>
              <a:rPr dirty="0" lang="en-US" smtClean="0">
                <a:sym typeface="Wingdings" panose="05000000000000000000" pitchFamily="2" charset="2"/>
              </a:rPr>
              <a:t>Avoid respiratory arrest</a:t>
            </a:r>
            <a:endParaRPr dirty="0" lang="en-US" smtClean="0"/>
          </a:p>
          <a:p>
            <a:r>
              <a:rPr dirty="0" lang="en-US" smtClean="0"/>
              <a:t>Normoglycaemia </a:t>
            </a:r>
            <a:endParaRPr dirty="0" lang="en-US" smtClean="0"/>
          </a:p>
          <a:p>
            <a:pPr lvl="1"/>
            <a:r>
              <a:rPr dirty="0" lang="en-US" smtClean="0"/>
              <a:t>CBS monitoring – soluble insulin infusions</a:t>
            </a:r>
          </a:p>
          <a:p>
            <a:r>
              <a:rPr dirty="0" lang="en-US" smtClean="0"/>
              <a:t>Antibiotics </a:t>
            </a:r>
          </a:p>
          <a:p>
            <a:pPr lvl="1"/>
            <a:r>
              <a:rPr dirty="0" lang="en-US" smtClean="0"/>
              <a:t>Open skull fracture</a:t>
            </a:r>
          </a:p>
          <a:p>
            <a:pPr lvl="1"/>
            <a:r>
              <a:rPr dirty="0" lang="en-US" smtClean="0"/>
              <a:t>Scalp laceration</a:t>
            </a:r>
          </a:p>
          <a:p>
            <a:pPr lvl="1"/>
            <a:r>
              <a:rPr dirty="0" lang="en-US" smtClean="0"/>
              <a:t>CSF leak – give antibiotics or not = debatable</a:t>
            </a:r>
          </a:p>
          <a:p>
            <a:r>
              <a:rPr dirty="0" lang="en-US" smtClean="0"/>
              <a:t>Steroids are detrimental – CRASH trial 2004 </a:t>
            </a:r>
            <a:endParaRPr dirty="0" lang="en-US"/>
          </a:p>
          <a:p>
            <a:endParaRPr dirty="0" lang="en-US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>
          <a:xfrm>
            <a:off x="570781" y="330619"/>
            <a:ext cx="4001219" cy="1325563"/>
          </a:xfrm>
        </p:spPr>
        <p:txBody>
          <a:bodyPr>
            <a:normAutofit/>
          </a:bodyPr>
          <a:p>
            <a:r>
              <a:rPr dirty="0" sz="3600" lang="en-US" smtClean="0"/>
              <a:t>Surgical management</a:t>
            </a:r>
            <a:endParaRPr dirty="0" sz="3600" lang="en-US"/>
          </a:p>
        </p:txBody>
      </p:sp>
      <p:sp>
        <p:nvSpPr>
          <p:cNvPr id="1048702" name="Content Placeholder 2"/>
          <p:cNvSpPr>
            <a:spLocks noGrp="1"/>
          </p:cNvSpPr>
          <p:nvPr>
            <p:ph sz="half" idx="1"/>
          </p:nvPr>
        </p:nvSpPr>
        <p:spPr>
          <a:xfrm>
            <a:off x="337868" y="1825625"/>
            <a:ext cx="5181600" cy="4351338"/>
          </a:xfrm>
        </p:spPr>
        <p:txBody>
          <a:bodyPr/>
          <a:p>
            <a:r>
              <a:rPr dirty="0" lang="en-US" smtClean="0"/>
              <a:t>Decompression craniectomy</a:t>
            </a:r>
          </a:p>
          <a:p>
            <a:pPr lvl="1"/>
            <a:r>
              <a:rPr dirty="0" lang="en-US" smtClean="0"/>
              <a:t>Remove haematoma and part of the skull (break MK doctrine</a:t>
            </a:r>
            <a:r>
              <a:rPr dirty="0" lang="en-US" smtClean="0"/>
              <a:t>)</a:t>
            </a:r>
          </a:p>
          <a:p>
            <a:pPr lvl="1"/>
            <a:r>
              <a:rPr dirty="0" lang="en-US" smtClean="0"/>
              <a:t>‘trauma’ question mark incision</a:t>
            </a:r>
          </a:p>
          <a:p>
            <a:pPr lvl="1"/>
            <a:r>
              <a:rPr dirty="0" lang="en-US" smtClean="0"/>
              <a:t>Replace bone flap later</a:t>
            </a:r>
            <a:endParaRPr dirty="0" lang="en-US" smtClean="0"/>
          </a:p>
          <a:p>
            <a:pPr lvl="1"/>
            <a:endParaRPr dirty="0" lang="en-US"/>
          </a:p>
          <a:p>
            <a:r>
              <a:rPr dirty="0" lang="en-US" smtClean="0"/>
              <a:t>Burr hole craniotomy</a:t>
            </a:r>
          </a:p>
          <a:p>
            <a:pPr lvl="1"/>
            <a:r>
              <a:rPr dirty="0" lang="en-US" smtClean="0"/>
              <a:t>To remove a haematoma before transportation </a:t>
            </a:r>
          </a:p>
          <a:p>
            <a:pPr lvl="1"/>
            <a:r>
              <a:rPr b="1" dirty="0" lang="en-US" u="sng" smtClean="0"/>
              <a:t>obsolete</a:t>
            </a:r>
            <a:endParaRPr b="1" dirty="0" lang="en-US" u="sng"/>
          </a:p>
        </p:txBody>
      </p:sp>
      <p:pic>
        <p:nvPicPr>
          <p:cNvPr id="2097206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10295" r="1627" b="14310"/>
          <a:stretch>
            <a:fillRect/>
          </a:stretch>
        </p:blipFill>
        <p:spPr>
          <a:xfrm>
            <a:off x="5519468" y="51757"/>
            <a:ext cx="6672532" cy="6616461"/>
          </a:xfrm>
          <a:prstGeom prst="rect"/>
        </p:spPr>
      </p:pic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Content Placeholder 4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13051" y="177980"/>
            <a:ext cx="2947733" cy="2516412"/>
          </a:xfrm>
        </p:spPr>
      </p:pic>
      <p:pic>
        <p:nvPicPr>
          <p:cNvPr id="2097155" name="Content Placeholder 5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95802" y="4175185"/>
            <a:ext cx="3204335" cy="2268237"/>
          </a:xfrm>
        </p:spPr>
      </p:pic>
      <p:sp>
        <p:nvSpPr>
          <p:cNvPr id="1048597" name="Rounded Rectangle 13"/>
          <p:cNvSpPr/>
          <p:nvPr/>
        </p:nvSpPr>
        <p:spPr>
          <a:xfrm>
            <a:off x="8007063" y="2863970"/>
            <a:ext cx="2536167" cy="750498"/>
          </a:xfrm>
          <a:prstGeom prst="roundRect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8" name="TextBox 6"/>
          <p:cNvSpPr txBox="1"/>
          <p:nvPr/>
        </p:nvSpPr>
        <p:spPr>
          <a:xfrm>
            <a:off x="8262754" y="3008386"/>
            <a:ext cx="4351338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O</a:t>
            </a:r>
            <a:r>
              <a:rPr dirty="0" lang="en-US" smtClean="0"/>
              <a:t>ccipital craniectomy</a:t>
            </a:r>
            <a:endParaRPr dirty="0" lang="en-US"/>
          </a:p>
        </p:txBody>
      </p:sp>
      <p:sp>
        <p:nvSpPr>
          <p:cNvPr id="1048599" name="Rounded Rectangle 10"/>
          <p:cNvSpPr/>
          <p:nvPr/>
        </p:nvSpPr>
        <p:spPr>
          <a:xfrm>
            <a:off x="313052" y="2863970"/>
            <a:ext cx="2947732" cy="750498"/>
          </a:xfrm>
          <a:prstGeom prst="roundRect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0" name="TextBox 7"/>
          <p:cNvSpPr txBox="1"/>
          <p:nvPr/>
        </p:nvSpPr>
        <p:spPr>
          <a:xfrm>
            <a:off x="313051" y="2863970"/>
            <a:ext cx="3059876" cy="11582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Large question mark incision for tempero-parietal drainage</a:t>
            </a:r>
          </a:p>
          <a:p>
            <a:endParaRPr dirty="0" lang="en-US"/>
          </a:p>
        </p:txBody>
      </p:sp>
      <p:pic>
        <p:nvPicPr>
          <p:cNvPr id="2097156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80294" y="177980"/>
            <a:ext cx="2833148" cy="2516412"/>
          </a:xfrm>
          <a:prstGeom prst="rect"/>
          <a:ln w="38100" cap="sq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048601" name="Rounded Rectangle 11"/>
          <p:cNvSpPr/>
          <p:nvPr/>
        </p:nvSpPr>
        <p:spPr>
          <a:xfrm>
            <a:off x="4149305" y="2817803"/>
            <a:ext cx="2536167" cy="750498"/>
          </a:xfrm>
          <a:prstGeom prst="roundRect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2" name="TextBox 9"/>
          <p:cNvSpPr txBox="1"/>
          <p:nvPr/>
        </p:nvSpPr>
        <p:spPr>
          <a:xfrm>
            <a:off x="4413623" y="2774671"/>
            <a:ext cx="2527540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Frontal craniectomy</a:t>
            </a:r>
          </a:p>
          <a:p>
            <a:r>
              <a:rPr dirty="0" lang="en-US" smtClean="0"/>
              <a:t>Lazy S in the hairline</a:t>
            </a:r>
            <a:endParaRPr dirty="0" lang="en-US"/>
          </a:p>
        </p:txBody>
      </p:sp>
      <p:pic>
        <p:nvPicPr>
          <p:cNvPr id="2097157" name="Picture 1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5400000">
            <a:off x="7982271" y="159845"/>
            <a:ext cx="2552688" cy="2516412"/>
          </a:xfrm>
          <a:prstGeom prst="rect"/>
          <a:ln w="38100" cap="sq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048603" name="TextBox 14"/>
          <p:cNvSpPr txBox="1"/>
          <p:nvPr/>
        </p:nvSpPr>
        <p:spPr>
          <a:xfrm>
            <a:off x="4149304" y="4675517"/>
            <a:ext cx="3450567" cy="14249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Sunken flap or syndrome of the trephined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 smtClean="0"/>
              <a:t>A rare AE following craniectomy due to atmospheric pressure</a:t>
            </a:r>
            <a:endParaRPr dirty="0"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ICP monitoring</a:t>
            </a:r>
            <a:endParaRPr dirty="0" lang="en-US"/>
          </a:p>
        </p:txBody>
      </p:sp>
      <p:sp>
        <p:nvSpPr>
          <p:cNvPr id="104859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dirty="0" lang="en-US" smtClean="0"/>
              <a:t>Ipsilateral insertion of an ICP bolt – to measure ICP</a:t>
            </a:r>
          </a:p>
          <a:p>
            <a:r>
              <a:rPr dirty="0" lang="en-US" smtClean="0"/>
              <a:t>Raid rise - ?</a:t>
            </a:r>
            <a:r>
              <a:rPr dirty="0" lang="en-US" err="1" smtClean="0"/>
              <a:t>rebleed</a:t>
            </a:r>
            <a:endParaRPr dirty="0" lang="en-US" smtClean="0"/>
          </a:p>
          <a:p>
            <a:r>
              <a:rPr dirty="0" lang="en-US" smtClean="0"/>
              <a:t>Monitors response to treatment</a:t>
            </a:r>
            <a:endParaRPr dirty="0" lang="en-US"/>
          </a:p>
        </p:txBody>
      </p:sp>
      <p:pic>
        <p:nvPicPr>
          <p:cNvPr id="2097153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6629012" y="163901"/>
            <a:ext cx="5223681" cy="6409427"/>
          </a:xfrm>
          <a:prstGeom prst="rect"/>
          <a:ln w="38100" cap="sq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Outcome </a:t>
            </a:r>
            <a:endParaRPr dirty="0" lang="en-US"/>
          </a:p>
        </p:txBody>
      </p:sp>
      <p:pic>
        <p:nvPicPr>
          <p:cNvPr id="2097152" name="Content Placeholder 4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8199" y="1565332"/>
            <a:ext cx="11204275" cy="5292668"/>
          </a:xfrm>
        </p:spPr>
      </p:pic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Questions?</a:t>
            </a:r>
            <a:endParaRPr dirty="0" lang="en-US"/>
          </a:p>
        </p:txBody>
      </p:sp>
      <p:sp>
        <p:nvSpPr>
          <p:cNvPr id="1048587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ctr" indent="0" marL="0">
              <a:buNone/>
            </a:pPr>
            <a:endParaRPr dirty="0" sz="4800" lang="en-US" smtClean="0">
              <a:solidFill>
                <a:srgbClr val="FF0000"/>
              </a:solidFill>
            </a:endParaRPr>
          </a:p>
          <a:p>
            <a:pPr algn="ctr" indent="0" marL="0">
              <a:buNone/>
            </a:pPr>
            <a:endParaRPr dirty="0" sz="4800" lang="en-US">
              <a:solidFill>
                <a:srgbClr val="FF0000"/>
              </a:solidFill>
            </a:endParaRPr>
          </a:p>
          <a:p>
            <a:pPr algn="ctr" indent="0" marL="0">
              <a:buNone/>
            </a:pPr>
            <a:r>
              <a:rPr dirty="0" sz="4800" lang="en-US" smtClean="0">
                <a:solidFill>
                  <a:srgbClr val="FF0000"/>
                </a:solidFill>
              </a:rPr>
              <a:t>askpinto@yahoo.com</a:t>
            </a:r>
            <a:endParaRPr dirty="0" sz="48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Why is TBI important?</a:t>
            </a:r>
            <a:endParaRPr dirty="0" lang="en-US"/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1.4million cases in UK – 10% moderate to severe</a:t>
            </a:r>
          </a:p>
          <a:p>
            <a:r>
              <a:rPr dirty="0" lang="en-US" smtClean="0"/>
              <a:t>Expensive hospital stay</a:t>
            </a:r>
          </a:p>
          <a:p>
            <a:pPr lvl="1"/>
            <a:r>
              <a:rPr dirty="0" lang="en-US" smtClean="0"/>
              <a:t>Paralyze and ventilation, extensive monitoring  – ICU care</a:t>
            </a:r>
          </a:p>
          <a:p>
            <a:pPr lvl="1"/>
            <a:r>
              <a:rPr dirty="0" lang="en-US" smtClean="0"/>
              <a:t>Craniotomy, tracheostomy </a:t>
            </a:r>
          </a:p>
          <a:p>
            <a:pPr lvl="1"/>
            <a:r>
              <a:rPr dirty="0" lang="en-US" smtClean="0"/>
              <a:t>High end antibiotics</a:t>
            </a:r>
          </a:p>
          <a:p>
            <a:r>
              <a:rPr dirty="0" lang="en-US" smtClean="0"/>
              <a:t>Rehabilitation</a:t>
            </a:r>
          </a:p>
          <a:p>
            <a:pPr lvl="1"/>
            <a:r>
              <a:rPr dirty="0" lang="en-US" smtClean="0"/>
              <a:t>Long-term process</a:t>
            </a:r>
          </a:p>
          <a:p>
            <a:pPr lvl="1"/>
            <a:r>
              <a:rPr dirty="0" lang="en-US" smtClean="0"/>
              <a:t>Lot of supportive care – NG,PEG, tracheostomy care/ physiotherapy/ pressure sores</a:t>
            </a:r>
          </a:p>
          <a:p>
            <a:r>
              <a:rPr dirty="0" lang="en-US" smtClean="0"/>
              <a:t>Overall return to society is bleak</a:t>
            </a:r>
            <a:endParaRPr dirty="0" lang="en-US"/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TBI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PRIMARY BRAIN INJURY</a:t>
            </a:r>
          </a:p>
          <a:p>
            <a:pPr lvl="1"/>
            <a:r>
              <a:rPr dirty="0" lang="en-US" smtClean="0"/>
              <a:t>What happens at initial incident</a:t>
            </a:r>
          </a:p>
          <a:p>
            <a:pPr lvl="1"/>
            <a:r>
              <a:rPr dirty="0" lang="en-US" smtClean="0"/>
              <a:t>Public health measures help out in prevention</a:t>
            </a:r>
          </a:p>
          <a:p>
            <a:pPr lvl="1"/>
            <a:endParaRPr dirty="0" lang="en-US"/>
          </a:p>
          <a:p>
            <a:r>
              <a:rPr dirty="0" lang="en-US" smtClean="0"/>
              <a:t>SECONDARY BRAIN INJURY</a:t>
            </a:r>
          </a:p>
          <a:p>
            <a:pPr lvl="1"/>
            <a:r>
              <a:rPr dirty="0" lang="en-US" smtClean="0"/>
              <a:t>Any brain injury occurring after the primary insult – PREVENTABLE!</a:t>
            </a:r>
          </a:p>
          <a:p>
            <a:pPr lvl="1"/>
            <a:r>
              <a:rPr dirty="0" lang="en-US" smtClean="0"/>
              <a:t>Causes</a:t>
            </a:r>
          </a:p>
          <a:p>
            <a:pPr lvl="2"/>
            <a:r>
              <a:rPr dirty="0" lang="en-US" smtClean="0"/>
              <a:t>Hypoxia – obstructed airway</a:t>
            </a:r>
            <a:endParaRPr dirty="0" lang="en-US"/>
          </a:p>
          <a:p>
            <a:pPr lvl="2"/>
            <a:r>
              <a:rPr dirty="0" lang="en-US" err="1"/>
              <a:t>Hypercarbia</a:t>
            </a:r>
            <a:r>
              <a:rPr dirty="0" lang="en-US"/>
              <a:t>/</a:t>
            </a:r>
            <a:r>
              <a:rPr dirty="0" lang="en-US" err="1"/>
              <a:t>hypocarbia</a:t>
            </a:r>
            <a:endParaRPr dirty="0" lang="en-US"/>
          </a:p>
          <a:p>
            <a:pPr lvl="2"/>
            <a:r>
              <a:rPr dirty="0" lang="en-US"/>
              <a:t>Hypotension </a:t>
            </a:r>
            <a:r>
              <a:rPr dirty="0" lang="en-US" smtClean="0"/>
              <a:t>– brain ischaemia due to </a:t>
            </a:r>
            <a:r>
              <a:rPr dirty="0" lang="en-US" err="1" smtClean="0"/>
              <a:t>hypovolaemia</a:t>
            </a:r>
            <a:endParaRPr dirty="0" lang="en-US" smtClean="0"/>
          </a:p>
          <a:p>
            <a:pPr lvl="2"/>
            <a:r>
              <a:rPr dirty="0" lang="en-US" smtClean="0"/>
              <a:t>High ICP – by cerebral oedema or blood clot</a:t>
            </a:r>
            <a:endParaRPr dirty="0" lang="en-US"/>
          </a:p>
          <a:p>
            <a:pPr lvl="2"/>
            <a:endParaRPr dirty="0" lang="en-US"/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GOAL IN TREATING TBI?</a:t>
            </a:r>
            <a:endParaRPr dirty="0" lang="en-US"/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TO AVOID SECONDARY INJURY</a:t>
            </a:r>
          </a:p>
          <a:p>
            <a:pPr lvl="1"/>
            <a:r>
              <a:rPr dirty="0" lang="en-US" smtClean="0"/>
              <a:t>Optimise and transport to proper centre quickly</a:t>
            </a:r>
          </a:p>
          <a:p>
            <a:pPr lvl="2"/>
            <a:r>
              <a:rPr dirty="0" lang="en-US" smtClean="0"/>
              <a:t>In SDH/EDH - when time from primary insult &gt;2h – mortality rate doubles</a:t>
            </a:r>
          </a:p>
          <a:p>
            <a:pPr indent="0" lvl="1" marL="457200">
              <a:buNone/>
            </a:pPr>
            <a:endParaRPr dirty="0" lang="en-US"/>
          </a:p>
          <a:p>
            <a:r>
              <a:rPr dirty="0" lang="en-US" smtClean="0"/>
              <a:t>TO DIAGNOSE OTHER LIFE THREATENING TRAUMA</a:t>
            </a:r>
          </a:p>
          <a:p>
            <a:pPr lvl="1"/>
            <a:r>
              <a:rPr dirty="0" lang="en-US" smtClean="0"/>
              <a:t>Abdominal ,thoracic trauma, etc.</a:t>
            </a:r>
            <a:endParaRPr dirty="0" lang="en-US"/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solidFill>
                  <a:srgbClr val="FF0000"/>
                </a:solidFill>
              </a:rPr>
              <a:t>YOUR GOALS…</a:t>
            </a:r>
            <a:endParaRPr dirty="0" lang="en-US">
              <a:solidFill>
                <a:srgbClr val="FF0000"/>
              </a:solidFill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838200" y="1517904"/>
            <a:ext cx="10515600" cy="4992623"/>
          </a:xfrm>
        </p:spPr>
        <p:txBody>
          <a:bodyPr>
            <a:normAutofit fontScale="93750" lnSpcReduction="10000"/>
          </a:bodyPr>
          <a:p>
            <a:r>
              <a:rPr dirty="0" lang="en-US" smtClean="0">
                <a:solidFill>
                  <a:srgbClr val="FF0000"/>
                </a:solidFill>
              </a:rPr>
              <a:t>Understand how to assess a TBI patient</a:t>
            </a:r>
          </a:p>
          <a:p>
            <a:pPr lvl="1"/>
            <a:r>
              <a:rPr dirty="0" lang="en-US" smtClean="0">
                <a:solidFill>
                  <a:srgbClr val="FF0000"/>
                </a:solidFill>
              </a:rPr>
              <a:t>Understand </a:t>
            </a:r>
            <a:r>
              <a:rPr b="1" dirty="0" i="1" lang="en-US" u="sng" smtClean="0">
                <a:solidFill>
                  <a:srgbClr val="FF0000"/>
                </a:solidFill>
              </a:rPr>
              <a:t>mechanism of injury</a:t>
            </a:r>
          </a:p>
          <a:p>
            <a:pPr lvl="1"/>
            <a:r>
              <a:rPr dirty="0" lang="en-US" smtClean="0">
                <a:solidFill>
                  <a:srgbClr val="FF0000"/>
                </a:solidFill>
              </a:rPr>
              <a:t>Assess GCS</a:t>
            </a:r>
          </a:p>
          <a:p>
            <a:pPr lvl="1"/>
            <a:r>
              <a:rPr dirty="0" lang="en-US" smtClean="0">
                <a:solidFill>
                  <a:srgbClr val="FF0000"/>
                </a:solidFill>
              </a:rPr>
              <a:t>Pickup special signs of TBI</a:t>
            </a:r>
          </a:p>
          <a:p>
            <a:r>
              <a:rPr dirty="0" lang="en-US" smtClean="0">
                <a:solidFill>
                  <a:srgbClr val="FF0000"/>
                </a:solidFill>
              </a:rPr>
              <a:t>Interpret a NC-CTB in a TBI situation</a:t>
            </a:r>
          </a:p>
          <a:p>
            <a:r>
              <a:rPr dirty="0" lang="en-US" smtClean="0">
                <a:solidFill>
                  <a:srgbClr val="FF0000"/>
                </a:solidFill>
              </a:rPr>
              <a:t>Have a plan of management ;</a:t>
            </a:r>
          </a:p>
          <a:p>
            <a:pPr lvl="1"/>
            <a:r>
              <a:rPr dirty="0" lang="en-US" smtClean="0">
                <a:solidFill>
                  <a:srgbClr val="FF0000"/>
                </a:solidFill>
              </a:rPr>
              <a:t>To avoid secondary brain injury</a:t>
            </a:r>
          </a:p>
          <a:p>
            <a:pPr lvl="1"/>
            <a:r>
              <a:rPr dirty="0" lang="en-US" smtClean="0">
                <a:solidFill>
                  <a:srgbClr val="FF0000"/>
                </a:solidFill>
              </a:rPr>
              <a:t>Transferring to a suitable centre</a:t>
            </a:r>
          </a:p>
          <a:p>
            <a:r>
              <a:rPr dirty="0" sz="1600" lang="en-US" smtClean="0"/>
              <a:t>Pass finals</a:t>
            </a:r>
            <a:endParaRPr dirty="0" sz="1700" lang="en-US" smtClean="0"/>
          </a:p>
          <a:p>
            <a:pPr algn="ctr" indent="0" marL="0">
              <a:buNone/>
            </a:pPr>
            <a:endParaRPr dirty="0" i="1" lang="en-US" smtClean="0"/>
          </a:p>
          <a:p>
            <a:pPr algn="ctr" indent="0" marL="0">
              <a:buNone/>
            </a:pPr>
            <a:endParaRPr dirty="0" i="1" lang="en-US"/>
          </a:p>
          <a:p>
            <a:pPr algn="ctr" indent="0" marL="0">
              <a:buNone/>
            </a:pPr>
            <a:r>
              <a:rPr dirty="0" i="1" lang="en-US" smtClean="0"/>
              <a:t>Save from death or life long misery for patient and caretakers</a:t>
            </a: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ANATOMY - SCALP</a:t>
            </a:r>
            <a:endParaRPr dirty="0" lang="en-US"/>
          </a:p>
        </p:txBody>
      </p:sp>
      <p:pic>
        <p:nvPicPr>
          <p:cNvPr id="2097158" name="Content Placeholder 6"/>
          <p:cNvPicPr>
            <a:picLocks noChangeAspect="1" noGrp="1"/>
          </p:cNvPicPr>
          <p:nvPr>
            <p:ph sz="half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575111" y="1423558"/>
            <a:ext cx="5406980" cy="4735701"/>
          </a:xfrm>
        </p:spPr>
      </p:pic>
      <p:pic>
        <p:nvPicPr>
          <p:cNvPr id="2097159" name="Content Placeholder 5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82175" y="1797102"/>
            <a:ext cx="6276728" cy="3180340"/>
          </a:xfrm>
        </p:spPr>
      </p:pic>
    </p:spTree>
  </p:cSld>
  <p:clrMapOvr>
    <a:masterClrMapping/>
  </p:clrMapOvr>
  <p:timing/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HEAD INJURY</dc:title>
  <dc:creator>M D P Pinto</dc:creator>
  <cp:lastModifiedBy>M D P Pinto</cp:lastModifiedBy>
  <dcterms:created xsi:type="dcterms:W3CDTF">2018-01-17T02:05:41Z</dcterms:created>
  <dcterms:modified xsi:type="dcterms:W3CDTF">2018-01-27T17:16:03Z</dcterms:modified>
</cp:coreProperties>
</file>